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3" r:id="rId3"/>
    <p:sldId id="335" r:id="rId4"/>
    <p:sldId id="260" r:id="rId5"/>
    <p:sldId id="259" r:id="rId6"/>
    <p:sldId id="265" r:id="rId7"/>
    <p:sldId id="261" r:id="rId8"/>
    <p:sldId id="267" r:id="rId9"/>
    <p:sldId id="270" r:id="rId10"/>
    <p:sldId id="307" r:id="rId11"/>
    <p:sldId id="341" r:id="rId12"/>
    <p:sldId id="271" r:id="rId13"/>
    <p:sldId id="272" r:id="rId14"/>
    <p:sldId id="274" r:id="rId15"/>
    <p:sldId id="273" r:id="rId16"/>
    <p:sldId id="275" r:id="rId17"/>
    <p:sldId id="278" r:id="rId18"/>
    <p:sldId id="280" r:id="rId19"/>
    <p:sldId id="281" r:id="rId20"/>
    <p:sldId id="282" r:id="rId21"/>
    <p:sldId id="284" r:id="rId22"/>
    <p:sldId id="306" r:id="rId23"/>
    <p:sldId id="325" r:id="rId24"/>
    <p:sldId id="303" r:id="rId25"/>
    <p:sldId id="288" r:id="rId26"/>
    <p:sldId id="336" r:id="rId27"/>
    <p:sldId id="305" r:id="rId28"/>
    <p:sldId id="290" r:id="rId29"/>
    <p:sldId id="295" r:id="rId30"/>
    <p:sldId id="304" r:id="rId31"/>
    <p:sldId id="297" r:id="rId32"/>
    <p:sldId id="308" r:id="rId33"/>
    <p:sldId id="309" r:id="rId34"/>
    <p:sldId id="310" r:id="rId35"/>
    <p:sldId id="299" r:id="rId36"/>
    <p:sldId id="298" r:id="rId37"/>
    <p:sldId id="322" r:id="rId38"/>
    <p:sldId id="327" r:id="rId39"/>
    <p:sldId id="340" r:id="rId40"/>
    <p:sldId id="337" r:id="rId41"/>
    <p:sldId id="338" r:id="rId42"/>
    <p:sldId id="316" r:id="rId43"/>
    <p:sldId id="314" r:id="rId44"/>
    <p:sldId id="311" r:id="rId45"/>
    <p:sldId id="276" r:id="rId46"/>
    <p:sldId id="313" r:id="rId47"/>
    <p:sldId id="315" r:id="rId48"/>
    <p:sldId id="312" r:id="rId49"/>
    <p:sldId id="318" r:id="rId50"/>
    <p:sldId id="331" r:id="rId51"/>
    <p:sldId id="324" r:id="rId52"/>
    <p:sldId id="332" r:id="rId53"/>
  </p:sldIdLst>
  <p:sldSz cx="12192000" cy="6858000"/>
  <p:notesSz cx="6742113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032" autoAdjust="0"/>
    <p:restoredTop sz="94660"/>
  </p:normalViewPr>
  <p:slideViewPr>
    <p:cSldViewPr snapToGrid="0">
      <p:cViewPr varScale="1">
        <p:scale>
          <a:sx n="88" d="100"/>
          <a:sy n="88" d="100"/>
        </p:scale>
        <p:origin x="40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83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36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22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69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1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646" y="234497"/>
            <a:ext cx="10515600" cy="13255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240" y="1739447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69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5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0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4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6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07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83FAD-011C-4F32-9BCB-AF60578D9C49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4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documentation/powerbi-desktop-measures/" TargetMode="External"/><Relationship Id="rId2" Type="http://schemas.openxmlformats.org/officeDocument/2006/relationships/hyperlink" Target="https://powerbi.microsoft.com/en-us/documentation/powerbi-service-aggregate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owerbi.microsoft.com/en-us/documentation/powerbi-desktop-quick-measures/" TargetMode="External"/><Relationship Id="rId5" Type="http://schemas.openxmlformats.org/officeDocument/2006/relationships/hyperlink" Target="https://www.wikihow.com/Calculate-Standard-Deviation" TargetMode="External"/><Relationship Id="rId4" Type="http://schemas.openxmlformats.org/officeDocument/2006/relationships/hyperlink" Target="https://www.wikihow.com/Calculate-Varianc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omtrade.un.org/data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narrativescience.com/Partners/Business-Intelligence/Microsoft-Power-BI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stat.fi/meta/kas/kauppatase_en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modeladvisor.com/general_use/ms_office_tools/data_visualization_dashboard/microcharts_pro_edition/microcharts_pro_edition.htm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cloud.vitara.co:8553/VitaraChartsPlayLive/servlet/mstrWeb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en.wikipedia.org/wiki/Bullet_graph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unstats.un.org/unsd/tradekb/Attachment439.aspx?AttachmentType=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owerbi.microsoft.com/en-u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trade.un.org/labs/data-explorer/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s://comtrade.un.org/labs/dit-trade-vis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documentation/powerbi-sample-datasets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MaJf6UBKeI" TargetMode="External"/><Relationship Id="rId2" Type="http://schemas.openxmlformats.org/officeDocument/2006/relationships/hyperlink" Target="https://powerbi.microsoft.com/en-us/documentation/powerbi-service-r-visuals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hyperlink" Target="https://www.rstudio.com/products/shiny/shiny-user-showcase/" TargetMode="External"/><Relationship Id="rId4" Type="http://schemas.openxmlformats.org/officeDocument/2006/relationships/hyperlink" Target="http://community.powerbi.com/t5/R-Script-Showcase/bd-p/RVisual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community.powerbi.com/t5/R-Script-Showcase/Correlation-Plot/td-p/58462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community.powerbi.com/t5/R-Script-Showcase/Decision-Trees/m-p/5846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DsZ-7Y66QM" TargetMode="External"/><Relationship Id="rId2" Type="http://schemas.openxmlformats.org/officeDocument/2006/relationships/hyperlink" Target="https://www.datascience.com/learn-data-science/fundamentals/model-interpretation-algorithms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wikipedia.org/wiki/Confusion_matrix" TargetMode="External"/><Relationship Id="rId4" Type="http://schemas.openxmlformats.org/officeDocument/2006/relationships/hyperlink" Target="http://www.dataschool.io/simple-guide-to-confusion-matrix-terminology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community.powerbi.com/t5/R-Script-Showcase/Clustering/m-p/58476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erceptualedge.com/articles/misc/Graph_Selection_Matrix.pdf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community.powerbi.com/oxcrx34285/attachments/oxcrx34285/RVisuals/17/8/Association%20Rules%20Showcase_1.0.1.pbix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community.powerbi.com/oxcrx34285/attachments/oxcrx34285/RVisuals/107/4/TS-decomp-Showcase.pbix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rcube.net/SiteAssets/Pages/Resources/TimeSeries.zip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community.powerbi.com/oxcrx34285/attachments/oxcrx34285/RVisuals/112/2/forecast_ARIMA_ShowCase.pbix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community.powerbi.com/oxcrx34285/attachments/oxcrx34285/RVisuals/112/2/forecast_ARIMA_ShowCase.pbix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documentation/powerbi-service-tutorial-scatter/" TargetMode="External"/><Relationship Id="rId7" Type="http://schemas.openxmlformats.org/officeDocument/2006/relationships/image" Target="../media/image71.png"/><Relationship Id="rId2" Type="http://schemas.openxmlformats.org/officeDocument/2006/relationships/hyperlink" Target="http://community.powerbi.com/oxcrx34285/attachments/oxcrx34285/RVisuals/18/10/Smoothing%20Splines%20Showcase.pbix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://community.powerbi.com/t5/Desktop/Add-an-index-column-to-a-summarised-table/td-p/204905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datascience.com/learn-data-science/fundamentals/introduction-to-natural-language-processing-lexical-units-data-scienc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imovinstitute.org/neural-network-zoo/" TargetMode="External"/><Relationship Id="rId2" Type="http://schemas.openxmlformats.org/officeDocument/2006/relationships/hyperlink" Target="https://www.ted.com/talks/manuel_lima_a_visual_history_of_human_knowledg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hyperlink" Target="https://www.wikihow.com/Sample/Regression-Analysis-for-Blood-Pressure" TargetMode="External"/><Relationship Id="rId7" Type="http://schemas.openxmlformats.org/officeDocument/2006/relationships/image" Target="../media/image78.png"/><Relationship Id="rId2" Type="http://schemas.openxmlformats.org/officeDocument/2006/relationships/hyperlink" Target="https://www.wikihow.com/Sample/Regression-Analysi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hyperlink" Target="http://keydifferences.com/difference-between-correlation-and-regression.html" TargetMode="External"/><Relationship Id="rId4" Type="http://schemas.openxmlformats.org/officeDocument/2006/relationships/hyperlink" Target="https://www.youtube.com/watch?v=c5blVUkkjT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od.rapidminer.com/#app" TargetMode="External"/><Relationship Id="rId2" Type="http://schemas.openxmlformats.org/officeDocument/2006/relationships/hyperlink" Target="http://archive.ics.uci.edu/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excelmasterseries.com/D-_Loads/New_Manuals/Step-By-Step_Optimization_S.pdf" TargetMode="External"/><Relationship Id="rId2" Type="http://schemas.openxmlformats.org/officeDocument/2006/relationships/hyperlink" Target="https://ocw.mit.edu/courses/sloan-school-of-management/15-053-optimization-methods-in-management-science-spring-2013/tutorials/MIT15_053S13_tut03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ran.microsoft.com/documents/data/" TargetMode="External"/><Relationship Id="rId2" Type="http://schemas.openxmlformats.org/officeDocument/2006/relationships/hyperlink" Target="https://simplicable.com/new/transactional-data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chive.ics.uci.edu/ml/datasets.html?format=&amp;task=&amp;att=&amp;area=&amp;numAtt=&amp;numIns=&amp;type=&amp;sort=dateDown&amp;view=table" TargetMode="External"/><Relationship Id="rId4" Type="http://schemas.openxmlformats.org/officeDocument/2006/relationships/hyperlink" Target="https://data.europa.eu/euodp/en/data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MAe-R7gi7E&amp;feature=youtu.be" TargetMode="External"/><Relationship Id="rId7" Type="http://schemas.openxmlformats.org/officeDocument/2006/relationships/image" Target="../media/image82.png"/><Relationship Id="rId2" Type="http://schemas.openxmlformats.org/officeDocument/2006/relationships/hyperlink" Target="https://community.watsonanalytics.com/wp-content/uploads/2016/07/Tutorial-about-Watson-Analytics-2016-07-29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hyperlink" Target="https://www.ibm.com/communities/analytics/watson-analytics-blog/human-resources-training/" TargetMode="External"/><Relationship Id="rId4" Type="http://schemas.openxmlformats.org/officeDocument/2006/relationships/hyperlink" Target="https://cognitiveclass.ai/courses/introduction-watson-analytics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documentation/powerbi-service-real-time-streaming/" TargetMode="External"/><Relationship Id="rId2" Type="http://schemas.openxmlformats.org/officeDocument/2006/relationships/hyperlink" Target="https://www.youtube.com/watch?v=0YIBHfgasok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hyperlink" Target="https://www.pubnub.com/tutorials/microsoft-power-bi/streaming-business-data-to-dashboards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watson/products-services/" TargetMode="External"/><Relationship Id="rId2" Type="http://schemas.openxmlformats.org/officeDocument/2006/relationships/hyperlink" Target="https://azure.microsoft.com/en-us/services/cognitive-services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://theexcelclub.com/sentiment-analysis-with-power-bi-and-microsoft-cognitive-services/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documentation/powerbi-desktop-tutorial-facebook-analytics/" TargetMode="External"/><Relationship Id="rId2" Type="http://schemas.openxmlformats.org/officeDocument/2006/relationships/hyperlink" Target="https://developers.facebook.com/tools/explorer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vimeo.com/167156248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norama.com/read-modern-bi-evaluation-guide/" TargetMode="External"/><Relationship Id="rId2" Type="http://schemas.openxmlformats.org/officeDocument/2006/relationships/hyperlink" Target="https://cdn2.hubspot.net/hubfs/2172371/Q1%202017%20Gartner.pdf?t=149626062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dictiveanalyticstoday.com/top-predictive-analytics-freeware-software/" TargetMode="External"/><Relationship Id="rId2" Type="http://schemas.openxmlformats.org/officeDocument/2006/relationships/hyperlink" Target="https://www.kdnuggets.com/2017/02/gartner-2017-mq-data-science-platforms-gainers-losers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hyperlink" Target="https://www.predictiveanalyticstoday.com/top-predictive-analytics-software-api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archive.ics.uci.edu/ml/datasets/Adul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continuumio/open-data-science-in-the-ai-era-breaking-data-science-open" TargetMode="External"/><Relationship Id="rId2" Type="http://schemas.openxmlformats.org/officeDocument/2006/relationships/hyperlink" Target="https://doi.org/10.7287/peerj.preprints.3192v1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hyperlink" Target="https://www.datascience.com/blog/devops-data-science?utm_source=hs_email&amp;utm_medium=email&amp;utm_content=57181567&amp;_hsenc=p2ANqtz-9AIFaw7KRLXBKDzk-lWEyKk0s5xIj-tVYrdC1kiUx6eQuYviUNnjqrvwbzavZh_7xjVuCx-nSkjPVMkTzasakDQRtXNQ&amp;_hsmi=57181567" TargetMode="External"/><Relationship Id="rId4" Type="http://schemas.openxmlformats.org/officeDocument/2006/relationships/hyperlink" Target="http://know.continuum.io/rs/387-XNW-688/images/ebook-breakingdatascienceopen.pdf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.cognitivetoolkit/" TargetMode="External"/><Relationship Id="rId7" Type="http://schemas.openxmlformats.org/officeDocument/2006/relationships/image" Target="../media/image94.png"/><Relationship Id="rId2" Type="http://schemas.openxmlformats.org/officeDocument/2006/relationships/hyperlink" Target="https://www.microsoft.com/en-us/cognitive-toolkit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hyperlink" Target="https://continuumio.github.io/anaconda-fusion-demos/" TargetMode="External"/><Relationship Id="rId4" Type="http://schemas.openxmlformats.org/officeDocument/2006/relationships/hyperlink" Target="https://www.youtube.com/watch?v=wBHf1PLzLv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6/12/data-science-machine-learning-cheat-sheets-updated.html" TargetMode="External"/><Relationship Id="rId7" Type="http://schemas.openxmlformats.org/officeDocument/2006/relationships/image" Target="../media/image95.png"/><Relationship Id="rId2" Type="http://schemas.openxmlformats.org/officeDocument/2006/relationships/hyperlink" Target="http://mod.rapidminer.com/#app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allery.cortanaintelligence.com/browse" TargetMode="External"/><Relationship Id="rId5" Type="http://schemas.openxmlformats.org/officeDocument/2006/relationships/hyperlink" Target="http://community.powerbi.com/t5/Data-Stories-Gallery/bd-p/DataStoriesGallery" TargetMode="External"/><Relationship Id="rId4" Type="http://schemas.openxmlformats.org/officeDocument/2006/relationships/hyperlink" Target="https://www.r-bloggers.com/in-depth-introduction-to-machine-learning-in-15-hours-of-expert-video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archive.ics.uci.edu/ml/datasets/Adul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xceljet.net/plc/why-pivot-tabl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I</a:t>
            </a:r>
            <a:r>
              <a:rPr lang="fi-FI" dirty="0" err="1" smtClean="0"/>
              <a:t>nsights</a:t>
            </a:r>
            <a:r>
              <a:rPr lang="fi-FI" dirty="0" smtClean="0"/>
              <a:t> </a:t>
            </a:r>
            <a:r>
              <a:rPr lang="fi-FI" dirty="0" err="1"/>
              <a:t>f</a:t>
            </a:r>
            <a:r>
              <a:rPr lang="fi-FI" dirty="0" err="1" smtClean="0"/>
              <a:t>rom</a:t>
            </a:r>
            <a:r>
              <a:rPr lang="fi-FI" dirty="0" smtClean="0"/>
              <a:t>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r>
              <a:rPr lang="fi-FI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3542" y="4657635"/>
            <a:ext cx="5047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just to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follow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to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give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ideas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as,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courage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useful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2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550" y="188323"/>
            <a:ext cx="5399314" cy="1325563"/>
          </a:xfrm>
        </p:spPr>
        <p:txBody>
          <a:bodyPr>
            <a:normAutofit fontScale="90000"/>
          </a:bodyPr>
          <a:lstStyle/>
          <a:p>
            <a:r>
              <a:rPr lang="fi-FI" dirty="0"/>
              <a:t>9</a:t>
            </a:r>
            <a:r>
              <a:rPr lang="fi-FI" dirty="0" smtClean="0"/>
              <a:t>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aggregations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Power BI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7894" y="1694925"/>
            <a:ext cx="5048505" cy="463620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Review </a:t>
            </a:r>
            <a:r>
              <a:rPr lang="en-US" sz="2000" i="1" dirty="0"/>
              <a:t>Aggregates in Power </a:t>
            </a:r>
            <a:r>
              <a:rPr lang="en-US" sz="2000" i="1" dirty="0" smtClean="0"/>
              <a:t>BI</a:t>
            </a:r>
            <a:r>
              <a:rPr lang="en-US" sz="2000" dirty="0"/>
              <a:t> (</a:t>
            </a:r>
            <a:r>
              <a:rPr lang="en-US" sz="2000" dirty="0">
                <a:hlinkClick r:id="rId2"/>
              </a:rPr>
              <a:t>https://powerbi.microsoft.com/en-us/documentation/powerbi-service-aggregates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)</a:t>
            </a:r>
          </a:p>
          <a:p>
            <a:pPr lvl="1"/>
            <a:r>
              <a:rPr lang="fi-FI" sz="1600" dirty="0" err="1" smtClean="0"/>
              <a:t>Explain</a:t>
            </a:r>
            <a:r>
              <a:rPr lang="fi-FI" sz="1600" dirty="0" smtClean="0"/>
              <a:t> 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Median</a:t>
            </a:r>
            <a:r>
              <a:rPr lang="fi-FI" sz="1600" dirty="0" smtClean="0"/>
              <a:t>,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Variance</a:t>
            </a:r>
            <a:r>
              <a:rPr lang="fi-FI" sz="1600" dirty="0" smtClean="0"/>
              <a:t> and 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Standard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deviation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000" dirty="0" err="1" smtClean="0"/>
              <a:t>Review</a:t>
            </a:r>
            <a:r>
              <a:rPr lang="fi-FI" sz="2000" dirty="0" smtClean="0"/>
              <a:t> </a:t>
            </a:r>
            <a:r>
              <a:rPr lang="en-US" sz="2000" i="1" dirty="0"/>
              <a:t>Measures in Power BI Desktop</a:t>
            </a:r>
            <a:r>
              <a:rPr lang="fi-FI" sz="2000" i="1" dirty="0" smtClean="0"/>
              <a:t> </a:t>
            </a:r>
            <a:r>
              <a:rPr lang="fi-FI" sz="2000" dirty="0"/>
              <a:t>(</a:t>
            </a:r>
            <a:r>
              <a:rPr lang="fi-FI" sz="2000" dirty="0">
                <a:hlinkClick r:id="rId3"/>
              </a:rPr>
              <a:t>https://powerbi.microsoft.com/en-us/documentation/powerbi-desktop-measures</a:t>
            </a:r>
            <a:r>
              <a:rPr lang="fi-FI" sz="2000" dirty="0" smtClean="0">
                <a:hlinkClick r:id="rId3"/>
              </a:rPr>
              <a:t>/</a:t>
            </a:r>
            <a:r>
              <a:rPr lang="fi-FI" sz="2000" dirty="0" smtClean="0"/>
              <a:t>)</a:t>
            </a:r>
            <a:endParaRPr lang="en-US" sz="2000" dirty="0"/>
          </a:p>
          <a:p>
            <a:r>
              <a:rPr lang="en-US" sz="2000" dirty="0" smtClean="0"/>
              <a:t>Use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predicted-incomes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/>
              <a:t>dataset and illustrate the followings:</a:t>
            </a:r>
          </a:p>
          <a:p>
            <a:pPr lvl="1"/>
            <a:r>
              <a:rPr lang="en-US" sz="1600" dirty="0"/>
              <a:t>Variation within </a:t>
            </a:r>
            <a:r>
              <a:rPr lang="en-US" sz="1600" dirty="0" smtClean="0"/>
              <a:t>categories, use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Bar chart </a:t>
            </a:r>
            <a:r>
              <a:rPr lang="en-US" sz="1600" dirty="0" smtClean="0"/>
              <a:t>and use </a:t>
            </a:r>
            <a:r>
              <a:rPr lang="en-US" sz="1600" dirty="0"/>
              <a:t>e.g., </a:t>
            </a:r>
            <a:r>
              <a:rPr lang="en-US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occupation </a:t>
            </a:r>
            <a:r>
              <a:rPr lang="en-US" sz="1600" dirty="0"/>
              <a:t>data field</a:t>
            </a:r>
          </a:p>
          <a:p>
            <a:pPr lvl="1"/>
            <a:r>
              <a:rPr lang="fi-FI" sz="1600" dirty="0" err="1" smtClean="0"/>
              <a:t>Variation</a:t>
            </a:r>
            <a:r>
              <a:rPr lang="fi-FI" sz="1600" dirty="0" smtClean="0"/>
              <a:t> </a:t>
            </a:r>
            <a:r>
              <a:rPr lang="fi-FI" sz="1600" dirty="0" err="1"/>
              <a:t>within</a:t>
            </a:r>
            <a:r>
              <a:rPr lang="fi-FI" sz="1600" dirty="0"/>
              <a:t> </a:t>
            </a:r>
            <a:r>
              <a:rPr lang="fi-FI" sz="1600" dirty="0" err="1" smtClean="0"/>
              <a:t>measures</a:t>
            </a:r>
            <a:r>
              <a:rPr lang="fi-FI" sz="1600" dirty="0" smtClean="0"/>
              <a:t> (i.e., </a:t>
            </a:r>
            <a:r>
              <a:rPr lang="fi-FI" sz="1600" dirty="0" err="1"/>
              <a:t>distribution</a:t>
            </a:r>
            <a:r>
              <a:rPr lang="fi-FI" sz="1600" dirty="0"/>
              <a:t> </a:t>
            </a:r>
            <a:r>
              <a:rPr lang="fi-FI" sz="1600" dirty="0" err="1"/>
              <a:t>relationships</a:t>
            </a:r>
            <a:r>
              <a:rPr lang="fi-FI" sz="1600" dirty="0" smtClean="0"/>
              <a:t>), </a:t>
            </a:r>
            <a:r>
              <a:rPr lang="fi-FI" sz="1600" dirty="0" err="1" smtClean="0"/>
              <a:t>use</a:t>
            </a:r>
            <a:r>
              <a:rPr lang="fi-FI" sz="1600" dirty="0" smtClean="0"/>
              <a:t> 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chart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/>
              <a:t>and use e.g., </a:t>
            </a:r>
            <a:r>
              <a:rPr lang="en-US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hour-per-week </a:t>
            </a:r>
            <a:r>
              <a:rPr lang="en-US" sz="1600" dirty="0"/>
              <a:t>data field</a:t>
            </a:r>
            <a:endParaRPr lang="fi-FI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i-FI" sz="1600" dirty="0" err="1"/>
              <a:t>Relationships</a:t>
            </a:r>
            <a:r>
              <a:rPr lang="fi-FI" sz="1600" dirty="0"/>
              <a:t> </a:t>
            </a:r>
            <a:r>
              <a:rPr lang="fi-FI" sz="1600" dirty="0" err="1"/>
              <a:t>among</a:t>
            </a:r>
            <a:r>
              <a:rPr lang="fi-FI" sz="1600" dirty="0"/>
              <a:t> </a:t>
            </a:r>
            <a:r>
              <a:rPr lang="fi-FI" sz="1600" dirty="0" err="1" smtClean="0"/>
              <a:t>categories</a:t>
            </a:r>
            <a:r>
              <a:rPr lang="fi-FI" sz="1600" dirty="0" smtClean="0"/>
              <a:t> (</a:t>
            </a:r>
            <a:r>
              <a:rPr lang="en-US" sz="1600" dirty="0" smtClean="0"/>
              <a:t>e.g</a:t>
            </a:r>
            <a:r>
              <a:rPr lang="en-US" sz="1600" dirty="0"/>
              <a:t>., </a:t>
            </a:r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occupation </a:t>
            </a:r>
            <a:r>
              <a:rPr lang="en-US" sz="1600" dirty="0"/>
              <a:t>data </a:t>
            </a:r>
            <a:r>
              <a:rPr lang="en-US" sz="1600" dirty="0" smtClean="0"/>
              <a:t>field)</a:t>
            </a:r>
            <a:r>
              <a:rPr lang="fi-FI" sz="1600" dirty="0" smtClean="0"/>
              <a:t>, </a:t>
            </a:r>
            <a:r>
              <a:rPr lang="fi-FI" sz="1600" dirty="0" err="1" smtClean="0"/>
              <a:t>add</a:t>
            </a:r>
            <a:r>
              <a:rPr lang="fi-FI" sz="1600" dirty="0" smtClean="0"/>
              <a:t> </a:t>
            </a:r>
            <a:r>
              <a:rPr lang="fi-FI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egend</a:t>
            </a:r>
            <a:r>
              <a:rPr lang="fi-FI" sz="1600" dirty="0" smtClean="0"/>
              <a:t>  (</a:t>
            </a:r>
            <a:r>
              <a:rPr lang="fi-FI" sz="1600" dirty="0" err="1" smtClean="0"/>
              <a:t>e.g</a:t>
            </a:r>
            <a:r>
              <a:rPr lang="fi-FI" sz="1600" dirty="0" smtClean="0"/>
              <a:t>., </a:t>
            </a:r>
            <a:r>
              <a:rPr lang="fi-FI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lang="fi-FI" sz="1600" dirty="0" smtClean="0"/>
              <a:t> data </a:t>
            </a:r>
            <a:r>
              <a:rPr lang="fi-FI" sz="1600" dirty="0" err="1" smtClean="0"/>
              <a:t>field</a:t>
            </a:r>
            <a:r>
              <a:rPr lang="fi-FI" sz="1600" dirty="0" smtClean="0"/>
              <a:t>)</a:t>
            </a:r>
            <a:endParaRPr lang="fi-FI" sz="1600" dirty="0"/>
          </a:p>
          <a:p>
            <a:pPr lvl="1"/>
            <a:r>
              <a:rPr lang="fi-FI" sz="1600" dirty="0" err="1" smtClean="0"/>
              <a:t>Relatioships</a:t>
            </a:r>
            <a:r>
              <a:rPr lang="fi-FI" sz="1600" dirty="0" smtClean="0"/>
              <a:t> </a:t>
            </a:r>
            <a:r>
              <a:rPr lang="fi-FI" sz="1600" dirty="0" err="1"/>
              <a:t>among</a:t>
            </a:r>
            <a:r>
              <a:rPr lang="fi-FI" sz="1600" dirty="0"/>
              <a:t> </a:t>
            </a:r>
            <a:r>
              <a:rPr lang="fi-FI" sz="1600" dirty="0" err="1" smtClean="0"/>
              <a:t>measures</a:t>
            </a:r>
            <a:r>
              <a:rPr lang="fi-FI" sz="1600" dirty="0"/>
              <a:t> </a:t>
            </a:r>
            <a:r>
              <a:rPr lang="fi-FI" sz="1600" dirty="0" smtClean="0"/>
              <a:t>(</a:t>
            </a:r>
            <a:r>
              <a:rPr lang="en-US" sz="1600" dirty="0"/>
              <a:t>use e.g., </a:t>
            </a:r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hour-per-week </a:t>
            </a:r>
            <a:r>
              <a:rPr lang="en-US" sz="1600" dirty="0"/>
              <a:t>data field), </a:t>
            </a:r>
            <a:r>
              <a:rPr lang="en-US" sz="1600" dirty="0" smtClean="0"/>
              <a:t>add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Legend </a:t>
            </a:r>
            <a:r>
              <a:rPr lang="fi-FI" sz="1600" dirty="0"/>
              <a:t>(</a:t>
            </a:r>
            <a:r>
              <a:rPr lang="fi-FI" sz="1600" dirty="0" err="1"/>
              <a:t>e.g</a:t>
            </a:r>
            <a:r>
              <a:rPr lang="fi-FI" sz="1600" dirty="0"/>
              <a:t>., </a:t>
            </a:r>
            <a:r>
              <a:rPr lang="fi-FI" sz="16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lang="fi-FI" sz="1600" dirty="0"/>
              <a:t> data </a:t>
            </a:r>
            <a:r>
              <a:rPr lang="fi-FI" sz="1600" dirty="0" err="1"/>
              <a:t>field</a:t>
            </a:r>
            <a:r>
              <a:rPr lang="fi-FI" sz="1600" dirty="0" smtClean="0"/>
              <a:t>)</a:t>
            </a:r>
            <a:endParaRPr lang="fi-FI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738948" y="733400"/>
            <a:ext cx="6357258" cy="532453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Variance measures </a:t>
            </a:r>
            <a:r>
              <a:rPr lang="en-US" sz="2000" dirty="0"/>
              <a:t>how far a set of </a:t>
            </a:r>
            <a:r>
              <a:rPr lang="en-US" sz="2000" dirty="0" smtClean="0"/>
              <a:t>numbers </a:t>
            </a:r>
            <a:r>
              <a:rPr lang="en-US" sz="2000" dirty="0"/>
              <a:t>are spread out from their average value. </a:t>
            </a:r>
            <a:r>
              <a:rPr lang="en-US" sz="2000" dirty="0"/>
              <a:t>Read more </a:t>
            </a:r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www.wikihow.com/Calculate-Variance</a:t>
            </a:r>
            <a:endParaRPr lang="en-US" sz="2000" dirty="0" smtClean="0"/>
          </a:p>
          <a:p>
            <a:endParaRPr lang="fi-FI" sz="2000" dirty="0" smtClean="0"/>
          </a:p>
          <a:p>
            <a:r>
              <a:rPr lang="en-US" sz="2000" dirty="0"/>
              <a:t>Standard deviation indicates how close the data points tend to be to the average/mean (also called the expected value) of the set – a low value indicates that the data points are close to the mean of the set and a high value indicates that the data points are spread out over a wider range of values. Read more </a:t>
            </a: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www.wikihow.com/Calculate-Standard-Deviation</a:t>
            </a:r>
            <a:endParaRPr lang="en-US" sz="2000" dirty="0" smtClean="0"/>
          </a:p>
          <a:p>
            <a:endParaRPr lang="fi-FI" sz="2000" dirty="0"/>
          </a:p>
          <a:p>
            <a:r>
              <a:rPr lang="fi-FI" sz="2000" dirty="0" smtClean="0"/>
              <a:t>Median is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middle</a:t>
            </a:r>
            <a:r>
              <a:rPr lang="fi-FI" sz="2000" dirty="0" smtClean="0"/>
              <a:t> </a:t>
            </a:r>
            <a:r>
              <a:rPr lang="fi-FI" sz="2000" dirty="0" err="1" smtClean="0"/>
              <a:t>value</a:t>
            </a:r>
            <a:r>
              <a:rPr lang="fi-FI" sz="2000" dirty="0" smtClean="0"/>
              <a:t>. If </a:t>
            </a:r>
            <a:r>
              <a:rPr lang="fi-FI" sz="2000" dirty="0" err="1" smtClean="0"/>
              <a:t>there</a:t>
            </a:r>
            <a:r>
              <a:rPr lang="fi-FI" sz="2000" dirty="0" smtClean="0"/>
              <a:t> </a:t>
            </a:r>
            <a:r>
              <a:rPr lang="fi-FI" sz="2000" dirty="0" err="1" smtClean="0"/>
              <a:t>are</a:t>
            </a:r>
            <a:r>
              <a:rPr lang="fi-FI" sz="2000" dirty="0" smtClean="0"/>
              <a:t> </a:t>
            </a:r>
            <a:r>
              <a:rPr lang="fi-FI" sz="2000" dirty="0" err="1" smtClean="0"/>
              <a:t>two</a:t>
            </a:r>
            <a:r>
              <a:rPr lang="fi-FI" sz="2000" dirty="0" smtClean="0"/>
              <a:t> </a:t>
            </a:r>
            <a:r>
              <a:rPr lang="fi-FI" sz="2000" dirty="0" err="1" smtClean="0"/>
              <a:t>medians</a:t>
            </a:r>
            <a:r>
              <a:rPr lang="fi-FI" sz="2000" dirty="0" smtClean="0"/>
              <a:t> </a:t>
            </a:r>
            <a:r>
              <a:rPr lang="fi-FI" sz="2000" dirty="0" err="1" smtClean="0"/>
              <a:t>then</a:t>
            </a:r>
            <a:r>
              <a:rPr lang="fi-FI" sz="2000" dirty="0" smtClean="0"/>
              <a:t> </a:t>
            </a:r>
            <a:r>
              <a:rPr lang="fi-FI" sz="2000" dirty="0" err="1" smtClean="0"/>
              <a:t>they</a:t>
            </a:r>
            <a:r>
              <a:rPr lang="fi-FI" sz="2000" dirty="0" smtClean="0"/>
              <a:t> </a:t>
            </a:r>
            <a:r>
              <a:rPr lang="fi-FI" sz="2000" dirty="0" err="1" smtClean="0"/>
              <a:t>are</a:t>
            </a:r>
            <a:r>
              <a:rPr lang="fi-FI" sz="2000" dirty="0" smtClean="0"/>
              <a:t> </a:t>
            </a:r>
            <a:r>
              <a:rPr lang="fi-FI" sz="2000" dirty="0" err="1" smtClean="0"/>
              <a:t>averaged</a:t>
            </a:r>
            <a:r>
              <a:rPr lang="fi-FI" sz="2000" dirty="0" smtClean="0"/>
              <a:t>.</a:t>
            </a:r>
            <a:endParaRPr lang="en-US" sz="2000" dirty="0"/>
          </a:p>
          <a:p>
            <a:endParaRPr lang="fi-FI" sz="2000" dirty="0"/>
          </a:p>
          <a:p>
            <a:r>
              <a:rPr lang="fi-FI" sz="2000" dirty="0" err="1" smtClean="0"/>
              <a:t>Try</a:t>
            </a:r>
            <a:r>
              <a:rPr lang="fi-FI" sz="2000" dirty="0"/>
              <a:t> </a:t>
            </a:r>
            <a:r>
              <a:rPr lang="fi-FI" sz="2000" dirty="0">
                <a:hlinkClick r:id="rId6"/>
              </a:rPr>
              <a:t>https://powerbi.microsoft.com/en-us/documentation/powerbi-desktop-quick-measures</a:t>
            </a:r>
            <a:r>
              <a:rPr lang="fi-FI" sz="2000" dirty="0" smtClean="0">
                <a:hlinkClick r:id="rId6"/>
              </a:rPr>
              <a:t>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507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99663"/>
            <a:ext cx="11963400" cy="1325563"/>
          </a:xfrm>
        </p:spPr>
        <p:txBody>
          <a:bodyPr>
            <a:noAutofit/>
          </a:bodyPr>
          <a:lstStyle/>
          <a:p>
            <a:r>
              <a:rPr lang="fi-FI" sz="3200" dirty="0" smtClean="0"/>
              <a:t>”A </a:t>
            </a:r>
            <a:r>
              <a:rPr lang="fi-FI" sz="3200" dirty="0" err="1" smtClean="0"/>
              <a:t>signal</a:t>
            </a:r>
            <a:r>
              <a:rPr lang="fi-FI" sz="3200" dirty="0" smtClean="0"/>
              <a:t> </a:t>
            </a:r>
            <a:r>
              <a:rPr lang="fi-FI" sz="3200" dirty="0" smtClean="0"/>
              <a:t>is </a:t>
            </a:r>
            <a:r>
              <a:rPr lang="fi-FI" sz="3200" dirty="0" err="1" smtClean="0"/>
              <a:t>not</a:t>
            </a:r>
            <a:r>
              <a:rPr lang="fi-FI" sz="3200" dirty="0" smtClean="0"/>
              <a:t> a </a:t>
            </a:r>
            <a:r>
              <a:rPr lang="fi-FI" sz="3200" dirty="0" err="1" smtClean="0"/>
              <a:t>thing</a:t>
            </a:r>
            <a:r>
              <a:rPr lang="fi-FI" sz="3200" dirty="0" smtClean="0"/>
              <a:t> </a:t>
            </a:r>
            <a:r>
              <a:rPr lang="fi-FI" sz="3200" dirty="0" err="1" smtClean="0"/>
              <a:t>but</a:t>
            </a:r>
            <a:r>
              <a:rPr lang="fi-FI" sz="3200" dirty="0" smtClean="0"/>
              <a:t> a </a:t>
            </a:r>
            <a:r>
              <a:rPr lang="fi-FI" sz="3200" dirty="0" err="1" smtClean="0"/>
              <a:t>relationship</a:t>
            </a:r>
            <a:r>
              <a:rPr lang="fi-FI" sz="3200" dirty="0" smtClean="0"/>
              <a:t>” – </a:t>
            </a:r>
            <a:r>
              <a:rPr lang="fi-FI" sz="3200" dirty="0" err="1" smtClean="0"/>
              <a:t>when</a:t>
            </a:r>
            <a:r>
              <a:rPr lang="fi-FI" sz="3200" dirty="0" smtClean="0"/>
              <a:t> </a:t>
            </a:r>
            <a:r>
              <a:rPr lang="fi-FI" sz="3200" dirty="0" err="1" smtClean="0"/>
              <a:t>we</a:t>
            </a:r>
            <a:r>
              <a:rPr lang="fi-FI" sz="3200" dirty="0" smtClean="0"/>
              <a:t> </a:t>
            </a:r>
            <a:r>
              <a:rPr lang="fi-FI" sz="3200" dirty="0" err="1" smtClean="0"/>
              <a:t>want</a:t>
            </a:r>
            <a:r>
              <a:rPr lang="fi-FI" sz="3200" dirty="0" smtClean="0"/>
              <a:t> to </a:t>
            </a:r>
            <a:r>
              <a:rPr lang="fi-FI" sz="3200" dirty="0" err="1" smtClean="0"/>
              <a:t>understand</a:t>
            </a:r>
            <a:r>
              <a:rPr lang="fi-FI" sz="3200" dirty="0" smtClean="0"/>
              <a:t> data </a:t>
            </a:r>
            <a:r>
              <a:rPr lang="fi-FI" sz="3200" dirty="0" err="1" smtClean="0"/>
              <a:t>then</a:t>
            </a:r>
            <a:r>
              <a:rPr lang="fi-FI" sz="3200" dirty="0" smtClean="0"/>
              <a:t> </a:t>
            </a:r>
            <a:r>
              <a:rPr lang="fi-FI" sz="3200" dirty="0" err="1" smtClean="0"/>
              <a:t>we</a:t>
            </a:r>
            <a:r>
              <a:rPr lang="fi-FI" sz="3200" dirty="0" smtClean="0"/>
              <a:t> </a:t>
            </a:r>
            <a:r>
              <a:rPr lang="fi-FI" sz="3200" dirty="0" err="1" smtClean="0"/>
              <a:t>have</a:t>
            </a:r>
            <a:r>
              <a:rPr lang="fi-FI" sz="3200" dirty="0" smtClean="0"/>
              <a:t> to </a:t>
            </a:r>
            <a:r>
              <a:rPr lang="fi-FI" sz="3200" dirty="0" err="1" smtClean="0"/>
              <a:t>research</a:t>
            </a:r>
            <a:r>
              <a:rPr lang="fi-FI" sz="3200" dirty="0" smtClean="0"/>
              <a:t> </a:t>
            </a:r>
            <a:r>
              <a:rPr lang="fi-FI" sz="3200" dirty="0" err="1" smtClean="0"/>
              <a:t>categories</a:t>
            </a:r>
            <a:r>
              <a:rPr lang="fi-FI" sz="3200" dirty="0" smtClean="0"/>
              <a:t> and </a:t>
            </a:r>
            <a:r>
              <a:rPr lang="fi-FI" sz="3200" dirty="0" err="1" smtClean="0"/>
              <a:t>measures</a:t>
            </a:r>
            <a:r>
              <a:rPr lang="fi-FI" sz="3200" dirty="0" smtClean="0"/>
              <a:t> </a:t>
            </a:r>
            <a:r>
              <a:rPr lang="fi-FI" sz="3200" dirty="0" err="1" smtClean="0"/>
              <a:t>that</a:t>
            </a:r>
            <a:r>
              <a:rPr lang="fi-FI" sz="3200" dirty="0" smtClean="0"/>
              <a:t> </a:t>
            </a:r>
            <a:r>
              <a:rPr lang="fi-FI" sz="3200" dirty="0" err="1" smtClean="0"/>
              <a:t>are</a:t>
            </a:r>
            <a:r>
              <a:rPr lang="fi-FI" sz="3200" dirty="0" smtClean="0"/>
              <a:t> </a:t>
            </a:r>
            <a:r>
              <a:rPr lang="fi-FI" sz="3200" dirty="0" err="1" smtClean="0"/>
              <a:t>associated</a:t>
            </a:r>
            <a:r>
              <a:rPr lang="fi-FI" sz="3200" dirty="0" smtClean="0"/>
              <a:t> </a:t>
            </a:r>
            <a:r>
              <a:rPr lang="fi-FI" sz="3200" dirty="0" err="1" smtClean="0"/>
              <a:t>within</a:t>
            </a:r>
            <a:r>
              <a:rPr lang="fi-FI" sz="3200" dirty="0" smtClean="0"/>
              <a:t> </a:t>
            </a:r>
            <a:r>
              <a:rPr lang="fi-FI" sz="3200" dirty="0" err="1" smtClean="0"/>
              <a:t>the</a:t>
            </a:r>
            <a:r>
              <a:rPr lang="fi-FI" sz="3200" dirty="0" smtClean="0"/>
              <a:t> </a:t>
            </a:r>
            <a:r>
              <a:rPr lang="fi-FI" sz="3200" dirty="0" err="1" smtClean="0"/>
              <a:t>categories</a:t>
            </a:r>
            <a:r>
              <a:rPr lang="fi-FI" sz="3200" dirty="0" smtClean="0"/>
              <a:t>.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2108" y="1982967"/>
            <a:ext cx="5181600" cy="4374289"/>
          </a:xfrm>
        </p:spPr>
        <p:txBody>
          <a:bodyPr>
            <a:normAutofit fontScale="92500"/>
          </a:bodyPr>
          <a:lstStyle/>
          <a:p>
            <a:r>
              <a:rPr lang="fi-FI" dirty="0" err="1" smtClean="0"/>
              <a:t>Variation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</a:t>
            </a:r>
            <a:r>
              <a:rPr lang="fi-FI" dirty="0" err="1" smtClean="0"/>
              <a:t>categories</a:t>
            </a:r>
            <a:r>
              <a:rPr lang="fi-FI" dirty="0"/>
              <a:t> (i.e., </a:t>
            </a:r>
            <a:r>
              <a:rPr lang="fi-FI" dirty="0" err="1"/>
              <a:t>part</a:t>
            </a:r>
            <a:r>
              <a:rPr lang="fi-FI" dirty="0"/>
              <a:t>-to-</a:t>
            </a:r>
            <a:r>
              <a:rPr lang="fi-FI" dirty="0" err="1"/>
              <a:t>whole</a:t>
            </a:r>
            <a:r>
              <a:rPr lang="fi-FI" dirty="0"/>
              <a:t> </a:t>
            </a:r>
            <a:r>
              <a:rPr lang="fi-FI" dirty="0" err="1"/>
              <a:t>relationships</a:t>
            </a:r>
            <a:r>
              <a:rPr lang="fi-FI" dirty="0"/>
              <a:t>) </a:t>
            </a:r>
            <a:r>
              <a:rPr lang="fi-FI" dirty="0" smtClean="0"/>
              <a:t>– </a:t>
            </a:r>
            <a:r>
              <a:rPr lang="fi-FI" dirty="0" smtClean="0"/>
              <a:t>How </a:t>
            </a:r>
            <a:r>
              <a:rPr lang="fi-FI" dirty="0" err="1" smtClean="0"/>
              <a:t>items</a:t>
            </a:r>
            <a:r>
              <a:rPr lang="fi-FI" dirty="0" smtClean="0"/>
              <a:t>/</a:t>
            </a:r>
            <a:r>
              <a:rPr lang="fi-FI" dirty="0" err="1" smtClean="0"/>
              <a:t>parts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parts</a:t>
            </a:r>
            <a:r>
              <a:rPr lang="fi-FI" dirty="0" smtClean="0"/>
              <a:t> of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whole</a:t>
            </a:r>
            <a:r>
              <a:rPr lang="fi-FI" dirty="0" smtClean="0"/>
              <a:t>?</a:t>
            </a:r>
            <a:endParaRPr lang="fi-FI" dirty="0" smtClean="0"/>
          </a:p>
          <a:p>
            <a:r>
              <a:rPr lang="fi-FI" dirty="0" err="1" smtClean="0"/>
              <a:t>Variation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</a:t>
            </a:r>
            <a:r>
              <a:rPr lang="fi-FI" dirty="0" err="1" smtClean="0"/>
              <a:t>measures</a:t>
            </a:r>
            <a:r>
              <a:rPr lang="fi-FI" dirty="0"/>
              <a:t> </a:t>
            </a:r>
            <a:r>
              <a:rPr lang="fi-FI" dirty="0" smtClean="0"/>
              <a:t>(i.e., </a:t>
            </a:r>
            <a:r>
              <a:rPr lang="fi-FI" dirty="0" err="1" smtClean="0"/>
              <a:t>distribution</a:t>
            </a:r>
            <a:r>
              <a:rPr lang="fi-FI" dirty="0" smtClean="0"/>
              <a:t> </a:t>
            </a:r>
            <a:r>
              <a:rPr lang="fi-FI" dirty="0" err="1" smtClean="0"/>
              <a:t>relationships</a:t>
            </a:r>
            <a:r>
              <a:rPr lang="fi-FI" dirty="0" smtClean="0"/>
              <a:t>) </a:t>
            </a:r>
            <a:r>
              <a:rPr lang="fi-FI" dirty="0" smtClean="0"/>
              <a:t>– </a:t>
            </a:r>
            <a:r>
              <a:rPr lang="fi-FI" dirty="0" smtClean="0"/>
              <a:t>How </a:t>
            </a:r>
            <a:r>
              <a:rPr lang="fi-FI" dirty="0" err="1" smtClean="0"/>
              <a:t>values</a:t>
            </a:r>
            <a:r>
              <a:rPr lang="fi-FI" dirty="0" smtClean="0"/>
              <a:t> of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measure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distrubuted</a:t>
            </a:r>
            <a:r>
              <a:rPr lang="fi-FI" dirty="0" smtClean="0"/>
              <a:t> </a:t>
            </a:r>
            <a:r>
              <a:rPr lang="fi-FI" dirty="0" err="1" smtClean="0"/>
              <a:t>from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lowest</a:t>
            </a:r>
            <a:r>
              <a:rPr lang="fi-FI" dirty="0" smtClean="0"/>
              <a:t> to </a:t>
            </a:r>
            <a:r>
              <a:rPr lang="fi-FI" dirty="0" err="1" smtClean="0"/>
              <a:t>highest</a:t>
            </a:r>
            <a:r>
              <a:rPr lang="fi-FI" dirty="0" smtClean="0"/>
              <a:t> (i.e., </a:t>
            </a:r>
            <a:r>
              <a:rPr lang="fi-FI" dirty="0" err="1" smtClean="0"/>
              <a:t>range</a:t>
            </a:r>
            <a:r>
              <a:rPr lang="fi-FI" dirty="0" smtClean="0"/>
              <a:t>)? </a:t>
            </a:r>
          </a:p>
          <a:p>
            <a:r>
              <a:rPr lang="fi-FI" dirty="0" err="1" smtClean="0"/>
              <a:t>Variation</a:t>
            </a:r>
            <a:r>
              <a:rPr lang="fi-FI" dirty="0" smtClean="0"/>
              <a:t> </a:t>
            </a:r>
            <a:r>
              <a:rPr lang="fi-FI" dirty="0" err="1" smtClean="0"/>
              <a:t>across</a:t>
            </a:r>
            <a:r>
              <a:rPr lang="fi-FI" dirty="0" smtClean="0"/>
              <a:t> </a:t>
            </a:r>
            <a:r>
              <a:rPr lang="fi-FI" dirty="0" err="1" smtClean="0"/>
              <a:t>space</a:t>
            </a:r>
            <a:r>
              <a:rPr lang="fi-FI" dirty="0" smtClean="0"/>
              <a:t> (i.e</a:t>
            </a:r>
            <a:r>
              <a:rPr lang="fi-FI" dirty="0"/>
              <a:t>., </a:t>
            </a:r>
            <a:r>
              <a:rPr lang="fi-FI" dirty="0" err="1"/>
              <a:t>spatial</a:t>
            </a:r>
            <a:r>
              <a:rPr lang="fi-FI" dirty="0"/>
              <a:t> </a:t>
            </a:r>
            <a:r>
              <a:rPr lang="fi-FI" dirty="0" err="1"/>
              <a:t>relationships</a:t>
            </a:r>
            <a:r>
              <a:rPr lang="fi-FI" dirty="0"/>
              <a:t>) </a:t>
            </a:r>
            <a:r>
              <a:rPr lang="fi-FI" dirty="0" smtClean="0"/>
              <a:t>– </a:t>
            </a:r>
            <a:r>
              <a:rPr lang="fi-FI" dirty="0" err="1" smtClean="0"/>
              <a:t>Where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locations</a:t>
            </a:r>
            <a:r>
              <a:rPr lang="fi-FI" dirty="0" smtClean="0"/>
              <a:t> of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values</a:t>
            </a:r>
            <a:r>
              <a:rPr lang="fi-FI" dirty="0" smtClean="0"/>
              <a:t>?</a:t>
            </a:r>
            <a:endParaRPr lang="fi-FI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82967"/>
            <a:ext cx="5181600" cy="4374289"/>
          </a:xfrm>
        </p:spPr>
        <p:txBody>
          <a:bodyPr>
            <a:noAutofit/>
          </a:bodyPr>
          <a:lstStyle/>
          <a:p>
            <a:r>
              <a:rPr lang="fi-FI" dirty="0" err="1" smtClean="0"/>
              <a:t>Variation</a:t>
            </a:r>
            <a:r>
              <a:rPr lang="fi-FI" dirty="0" smtClean="0"/>
              <a:t> </a:t>
            </a:r>
            <a:r>
              <a:rPr lang="fi-FI" dirty="0" err="1"/>
              <a:t>through</a:t>
            </a:r>
            <a:r>
              <a:rPr lang="fi-FI" dirty="0"/>
              <a:t> </a:t>
            </a:r>
            <a:r>
              <a:rPr lang="fi-FI" dirty="0" err="1" smtClean="0"/>
              <a:t>time</a:t>
            </a:r>
            <a:r>
              <a:rPr lang="fi-FI" dirty="0"/>
              <a:t> </a:t>
            </a:r>
            <a:r>
              <a:rPr lang="fi-FI" dirty="0" smtClean="0"/>
              <a:t>(i.e., </a:t>
            </a:r>
            <a:r>
              <a:rPr lang="fi-FI" dirty="0" err="1" smtClean="0"/>
              <a:t>time-series</a:t>
            </a:r>
            <a:r>
              <a:rPr lang="fi-FI" dirty="0" smtClean="0"/>
              <a:t> </a:t>
            </a:r>
            <a:r>
              <a:rPr lang="fi-FI" dirty="0" err="1" smtClean="0"/>
              <a:t>relationships</a:t>
            </a:r>
            <a:r>
              <a:rPr lang="fi-FI" dirty="0" smtClean="0"/>
              <a:t>) – How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values</a:t>
            </a:r>
            <a:r>
              <a:rPr lang="fi-FI" dirty="0" smtClean="0"/>
              <a:t> </a:t>
            </a:r>
            <a:r>
              <a:rPr lang="fi-FI" dirty="0" err="1" smtClean="0"/>
              <a:t>changes</a:t>
            </a:r>
            <a:r>
              <a:rPr lang="fi-FI" dirty="0" smtClean="0"/>
              <a:t> </a:t>
            </a:r>
            <a:r>
              <a:rPr lang="fi-FI" dirty="0" err="1" smtClean="0"/>
              <a:t>through</a:t>
            </a:r>
            <a:r>
              <a:rPr lang="fi-FI" dirty="0" smtClean="0"/>
              <a:t> </a:t>
            </a:r>
            <a:r>
              <a:rPr lang="fi-FI" dirty="0" err="1" smtClean="0"/>
              <a:t>time</a:t>
            </a:r>
            <a:r>
              <a:rPr lang="fi-FI" dirty="0" smtClean="0"/>
              <a:t>?</a:t>
            </a:r>
          </a:p>
          <a:p>
            <a:r>
              <a:rPr lang="fi-FI" dirty="0" err="1" smtClean="0"/>
              <a:t>Relatioships</a:t>
            </a:r>
            <a:r>
              <a:rPr lang="fi-FI" dirty="0" smtClean="0"/>
              <a:t> </a:t>
            </a:r>
            <a:r>
              <a:rPr lang="fi-FI" dirty="0" err="1"/>
              <a:t>among</a:t>
            </a:r>
            <a:r>
              <a:rPr lang="fi-FI" dirty="0"/>
              <a:t> </a:t>
            </a:r>
            <a:r>
              <a:rPr lang="fi-FI" dirty="0" err="1" smtClean="0"/>
              <a:t>measures</a:t>
            </a:r>
            <a:r>
              <a:rPr lang="fi-FI" dirty="0" smtClean="0"/>
              <a:t> </a:t>
            </a:r>
            <a:r>
              <a:rPr lang="fi-FI" dirty="0" smtClean="0"/>
              <a:t>– </a:t>
            </a:r>
            <a:r>
              <a:rPr lang="fi-FI" dirty="0" smtClean="0"/>
              <a:t>How </a:t>
            </a:r>
            <a:r>
              <a:rPr lang="fi-FI" dirty="0" err="1" smtClean="0"/>
              <a:t>measures</a:t>
            </a:r>
            <a:r>
              <a:rPr lang="fi-FI" dirty="0" smtClean="0"/>
              <a:t> </a:t>
            </a:r>
            <a:r>
              <a:rPr lang="fi-FI" dirty="0" err="1" smtClean="0"/>
              <a:t>behave</a:t>
            </a:r>
            <a:r>
              <a:rPr lang="fi-FI" dirty="0" smtClean="0"/>
              <a:t> </a:t>
            </a:r>
            <a:r>
              <a:rPr lang="fi-FI" dirty="0"/>
              <a:t>in </a:t>
            </a:r>
            <a:r>
              <a:rPr lang="fi-FI" dirty="0" err="1"/>
              <a:t>relation</a:t>
            </a:r>
            <a:r>
              <a:rPr lang="fi-FI" dirty="0"/>
              <a:t> to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 smtClean="0"/>
              <a:t>another</a:t>
            </a:r>
            <a:r>
              <a:rPr lang="fi-FI" dirty="0"/>
              <a:t>?</a:t>
            </a:r>
            <a:endParaRPr lang="fi-FI" dirty="0" smtClean="0"/>
          </a:p>
          <a:p>
            <a:r>
              <a:rPr lang="fi-FI" dirty="0" err="1" smtClean="0"/>
              <a:t>Relationships</a:t>
            </a:r>
            <a:r>
              <a:rPr lang="fi-FI" dirty="0" smtClean="0"/>
              <a:t> </a:t>
            </a:r>
            <a:r>
              <a:rPr lang="fi-FI" dirty="0" err="1" smtClean="0"/>
              <a:t>among</a:t>
            </a:r>
            <a:r>
              <a:rPr lang="fi-FI" dirty="0" smtClean="0"/>
              <a:t> </a:t>
            </a:r>
            <a:r>
              <a:rPr lang="fi-FI" dirty="0" err="1" smtClean="0"/>
              <a:t>categories</a:t>
            </a:r>
            <a:r>
              <a:rPr lang="fi-FI" dirty="0" smtClean="0"/>
              <a:t> </a:t>
            </a:r>
            <a:r>
              <a:rPr lang="fi-FI" dirty="0" smtClean="0"/>
              <a:t>– </a:t>
            </a:r>
            <a:r>
              <a:rPr lang="fi-FI" dirty="0" smtClean="0"/>
              <a:t>How </a:t>
            </a:r>
            <a:r>
              <a:rPr lang="fi-FI" dirty="0" err="1" smtClean="0"/>
              <a:t>categories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related</a:t>
            </a:r>
            <a:r>
              <a:rPr lang="fi-FI" dirty="0" smtClean="0"/>
              <a:t> to </a:t>
            </a:r>
            <a:r>
              <a:rPr lang="fi-FI" dirty="0" err="1" smtClean="0"/>
              <a:t>one</a:t>
            </a:r>
            <a:r>
              <a:rPr lang="fi-FI" dirty="0" smtClean="0"/>
              <a:t> </a:t>
            </a:r>
            <a:r>
              <a:rPr lang="fi-FI" dirty="0" err="1" smtClean="0"/>
              <a:t>another</a:t>
            </a:r>
            <a:r>
              <a:rPr lang="fi-FI" dirty="0" smtClean="0"/>
              <a:t>?</a:t>
            </a:r>
            <a:endParaRPr lang="fi-FI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18643" y="6365963"/>
            <a:ext cx="602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Adapted</a:t>
            </a:r>
            <a:r>
              <a:rPr lang="fi-FI" dirty="0" smtClean="0"/>
              <a:t> </a:t>
            </a:r>
            <a:r>
              <a:rPr lang="fi-FI" dirty="0" err="1" smtClean="0"/>
              <a:t>Few</a:t>
            </a:r>
            <a:r>
              <a:rPr lang="fi-FI" dirty="0"/>
              <a:t> </a:t>
            </a:r>
            <a:r>
              <a:rPr lang="fi-FI" dirty="0" smtClean="0"/>
              <a:t>S. (2015). </a:t>
            </a:r>
            <a:r>
              <a:rPr lang="fi-FI" dirty="0" err="1" smtClean="0"/>
              <a:t>Signal</a:t>
            </a:r>
            <a:r>
              <a:rPr lang="fi-FI" dirty="0" smtClean="0"/>
              <a:t>. </a:t>
            </a:r>
            <a:r>
              <a:rPr lang="fi-FI" dirty="0" err="1" smtClean="0"/>
              <a:t>pp</a:t>
            </a:r>
            <a:r>
              <a:rPr lang="fi-FI" dirty="0" smtClean="0"/>
              <a:t>. 4</a:t>
            </a:r>
            <a:r>
              <a:rPr lang="fi-FI" dirty="0" smtClean="0"/>
              <a:t>, 24–25, 29, 30</a:t>
            </a:r>
            <a:r>
              <a:rPr lang="fi-FI" dirty="0"/>
              <a:t>–</a:t>
            </a:r>
            <a:r>
              <a:rPr lang="fi-FI" dirty="0" smtClean="0"/>
              <a:t>31, 64–66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41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68" y="272981"/>
            <a:ext cx="5449620" cy="1325563"/>
          </a:xfrm>
        </p:spPr>
        <p:txBody>
          <a:bodyPr>
            <a:normAutofit fontScale="90000"/>
          </a:bodyPr>
          <a:lstStyle/>
          <a:p>
            <a:r>
              <a:rPr lang="fi-FI" dirty="0" smtClean="0"/>
              <a:t>10. </a:t>
            </a:r>
            <a:r>
              <a:rPr lang="fi-FI" dirty="0" err="1" smtClean="0"/>
              <a:t>Learn</a:t>
            </a:r>
            <a:r>
              <a:rPr lang="fi-FI" dirty="0"/>
              <a:t> </a:t>
            </a:r>
            <a:r>
              <a:rPr lang="fi-FI" dirty="0" err="1" smtClean="0"/>
              <a:t>modeling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Power BI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117" y="1598544"/>
            <a:ext cx="3662410" cy="449686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Get detailed global trade data from </a:t>
            </a:r>
            <a:r>
              <a:rPr lang="en-US" sz="2000" i="1" dirty="0" smtClean="0"/>
              <a:t>UN </a:t>
            </a:r>
            <a:r>
              <a:rPr lang="en-US" sz="2000" i="1" dirty="0" err="1" smtClean="0"/>
              <a:t>Comtrade</a:t>
            </a:r>
            <a:r>
              <a:rPr lang="en-US" sz="2000" i="1" dirty="0" smtClean="0"/>
              <a:t> </a:t>
            </a:r>
            <a:r>
              <a:rPr lang="en-US" sz="2000" dirty="0" smtClean="0"/>
              <a:t>(</a:t>
            </a:r>
            <a:r>
              <a:rPr lang="en-US" sz="2000" dirty="0" smtClean="0">
                <a:hlinkClick r:id="rId2"/>
              </a:rPr>
              <a:t>https://comtrade.un.org/data/</a:t>
            </a:r>
            <a:r>
              <a:rPr lang="en-US" sz="2000" dirty="0" smtClean="0"/>
              <a:t>)</a:t>
            </a:r>
          </a:p>
          <a:p>
            <a:r>
              <a:rPr lang="fi-FI" sz="2000" dirty="0" smtClean="0"/>
              <a:t>Import </a:t>
            </a:r>
            <a:r>
              <a:rPr lang="fi-FI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contrade.csv</a:t>
            </a:r>
            <a:r>
              <a:rPr lang="fi-FI" sz="2000" dirty="0" smtClean="0"/>
              <a:t> (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  <a:r>
              <a:rPr lang="fi-FI" sz="2000" dirty="0" smtClean="0"/>
              <a:t> =&gt;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ext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/CSV)</a:t>
            </a:r>
            <a:endParaRPr lang="fi-FI" sz="2000" dirty="0" smtClean="0"/>
          </a:p>
          <a:p>
            <a:r>
              <a:rPr lang="fi-FI" sz="2000" dirty="0" err="1" smtClean="0"/>
              <a:t>Change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default</a:t>
            </a:r>
            <a:r>
              <a:rPr lang="fi-FI" sz="2000" dirty="0" smtClean="0"/>
              <a:t> </a:t>
            </a:r>
            <a:r>
              <a:rPr lang="fi-FI" sz="2000" dirty="0" err="1" smtClean="0"/>
              <a:t>summarization</a:t>
            </a:r>
            <a:r>
              <a:rPr lang="fi-FI" sz="2000" dirty="0" smtClean="0"/>
              <a:t> of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fields</a:t>
            </a:r>
            <a:r>
              <a:rPr lang="fi-FI" sz="2000" dirty="0" smtClean="0"/>
              <a:t> (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Modeling</a:t>
            </a:r>
            <a:r>
              <a:rPr lang="fi-FI" sz="2000" dirty="0" smtClean="0"/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Summarization</a:t>
            </a:r>
            <a:r>
              <a:rPr lang="fi-FI" sz="2000" dirty="0" smtClean="0"/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Don’t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fi-FI" sz="2000" dirty="0" smtClean="0"/>
              <a:t>)</a:t>
            </a:r>
          </a:p>
          <a:p>
            <a:pPr lvl="1"/>
            <a:r>
              <a:rPr lang="fi-FI" sz="1600" dirty="0" err="1" smtClean="0"/>
              <a:t>Only</a:t>
            </a:r>
            <a:r>
              <a:rPr lang="fi-FI" sz="1600" dirty="0" smtClean="0"/>
              <a:t> </a:t>
            </a:r>
            <a:r>
              <a:rPr lang="fi-FI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Trade Value (US$)</a:t>
            </a:r>
            <a:r>
              <a:rPr lang="fi-FI" sz="1600" dirty="0" smtClean="0"/>
              <a:t> is </a:t>
            </a:r>
            <a:r>
              <a:rPr lang="fi-FI" sz="1600" dirty="0" err="1" smtClean="0"/>
              <a:t>summarized</a:t>
            </a:r>
            <a:endParaRPr lang="fi-FI" sz="16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592" y="2633990"/>
            <a:ext cx="5234940" cy="34614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12592" y="589701"/>
            <a:ext cx="5853047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i-FI" sz="2800" dirty="0" err="1" smtClean="0"/>
              <a:t>Usually</a:t>
            </a:r>
            <a:r>
              <a:rPr lang="fi-FI" sz="2800" dirty="0" smtClean="0"/>
              <a:t> </a:t>
            </a:r>
            <a:r>
              <a:rPr lang="fi-FI" sz="2800" dirty="0" err="1" smtClean="0"/>
              <a:t>ID:n</a:t>
            </a:r>
            <a:r>
              <a:rPr lang="fi-FI" sz="2800" dirty="0" smtClean="0"/>
              <a:t> and </a:t>
            </a:r>
            <a:r>
              <a:rPr lang="fi-FI" sz="2800" dirty="0" err="1" smtClean="0"/>
              <a:t>years</a:t>
            </a:r>
            <a:r>
              <a:rPr lang="fi-FI" sz="2800" dirty="0" smtClean="0"/>
              <a:t>, as </a:t>
            </a:r>
            <a:r>
              <a:rPr lang="fi-FI" sz="2800" dirty="0" err="1" smtClean="0"/>
              <a:t>well</a:t>
            </a:r>
            <a:r>
              <a:rPr lang="fi-FI" sz="2800" dirty="0" smtClean="0"/>
              <a:t> as, </a:t>
            </a:r>
            <a:r>
              <a:rPr lang="fi-FI" sz="2800" dirty="0" err="1" smtClean="0"/>
              <a:t>categorical</a:t>
            </a:r>
            <a:r>
              <a:rPr lang="fi-FI" sz="2800" dirty="0" smtClean="0"/>
              <a:t> </a:t>
            </a:r>
            <a:r>
              <a:rPr lang="fi-FI" sz="2800" dirty="0" err="1" smtClean="0"/>
              <a:t>fields</a:t>
            </a:r>
            <a:r>
              <a:rPr lang="fi-FI" sz="2800" dirty="0" smtClean="0"/>
              <a:t> </a:t>
            </a:r>
            <a:r>
              <a:rPr lang="fi-FI" sz="2800" dirty="0" err="1" smtClean="0"/>
              <a:t>the</a:t>
            </a:r>
            <a:r>
              <a:rPr lang="fi-FI" sz="2800" dirty="0" smtClean="0"/>
              <a:t> </a:t>
            </a:r>
            <a:r>
              <a:rPr lang="fi-FI" sz="2800" dirty="0" err="1" smtClean="0"/>
              <a:t>values</a:t>
            </a:r>
            <a:r>
              <a:rPr lang="fi-FI" sz="2800" dirty="0" smtClean="0"/>
              <a:t> of </a:t>
            </a:r>
            <a:r>
              <a:rPr lang="fi-FI" sz="2800" dirty="0" err="1" smtClean="0"/>
              <a:t>which</a:t>
            </a:r>
            <a:r>
              <a:rPr lang="fi-FI" sz="2800" dirty="0" smtClean="0"/>
              <a:t> </a:t>
            </a:r>
            <a:r>
              <a:rPr lang="fi-FI" sz="2800" dirty="0" err="1" smtClean="0"/>
              <a:t>are</a:t>
            </a:r>
            <a:r>
              <a:rPr lang="fi-FI" sz="2800" dirty="0" smtClean="0"/>
              <a:t> </a:t>
            </a:r>
            <a:r>
              <a:rPr lang="fi-FI" sz="2800" dirty="0" err="1" smtClean="0"/>
              <a:t>numeric</a:t>
            </a:r>
            <a:r>
              <a:rPr lang="fi-FI" sz="2800" dirty="0" smtClean="0"/>
              <a:t> </a:t>
            </a:r>
            <a:r>
              <a:rPr lang="fi-FI" sz="2800" dirty="0" err="1" smtClean="0"/>
              <a:t>have</a:t>
            </a:r>
            <a:r>
              <a:rPr lang="fi-FI" sz="2800" dirty="0" smtClean="0"/>
              <a:t> to </a:t>
            </a:r>
            <a:r>
              <a:rPr lang="fi-FI" sz="2800" dirty="0" err="1" smtClean="0"/>
              <a:t>treat</a:t>
            </a:r>
            <a:r>
              <a:rPr lang="fi-FI" sz="2800" dirty="0" smtClean="0"/>
              <a:t> </a:t>
            </a:r>
            <a:r>
              <a:rPr lang="fi-FI" sz="2800" dirty="0" err="1" smtClean="0"/>
              <a:t>separately</a:t>
            </a:r>
            <a:r>
              <a:rPr lang="fi-FI" sz="28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5955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5371012" cy="1325563"/>
          </a:xfrm>
        </p:spPr>
        <p:txBody>
          <a:bodyPr>
            <a:normAutofit fontScale="90000"/>
          </a:bodyPr>
          <a:lstStyle/>
          <a:p>
            <a:r>
              <a:rPr lang="fi-FI" dirty="0" smtClean="0"/>
              <a:t>11.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narratives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Power BI Desktop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143" y="1604406"/>
            <a:ext cx="5532802" cy="2027068"/>
          </a:xfrm>
        </p:spPr>
        <p:txBody>
          <a:bodyPr>
            <a:noAutofit/>
          </a:bodyPr>
          <a:lstStyle/>
          <a:p>
            <a:r>
              <a:rPr lang="en-US" sz="1800" dirty="0"/>
              <a:t>Review the video </a:t>
            </a:r>
            <a:r>
              <a:rPr lang="en-US" sz="1800" i="1" dirty="0"/>
              <a:t>Read the insights hidden in your </a:t>
            </a:r>
            <a:r>
              <a:rPr lang="en-US" sz="1800" i="1" dirty="0" smtClean="0"/>
              <a:t>data</a:t>
            </a:r>
            <a:r>
              <a:rPr lang="en-US" sz="1800" dirty="0"/>
              <a:t> </a:t>
            </a:r>
            <a:r>
              <a:rPr lang="en-US" sz="1800" dirty="0" smtClean="0"/>
              <a:t>(</a:t>
            </a:r>
            <a:r>
              <a:rPr lang="en-US" sz="1800" u="sng" dirty="0" smtClean="0">
                <a:hlinkClick r:id="rId2"/>
              </a:rPr>
              <a:t>https</a:t>
            </a:r>
            <a:r>
              <a:rPr lang="en-US" sz="1800" u="sng" dirty="0">
                <a:hlinkClick r:id="rId2"/>
              </a:rPr>
              <a:t>://</a:t>
            </a:r>
            <a:r>
              <a:rPr lang="en-US" sz="1800" u="sng" dirty="0" smtClean="0">
                <a:hlinkClick r:id="rId2"/>
              </a:rPr>
              <a:t>narrativescience.com/Partners/Business-Intelligence/Microsoft-Power-BI</a:t>
            </a:r>
            <a:r>
              <a:rPr lang="en-US" sz="1800" u="sng" dirty="0" smtClean="0"/>
              <a:t>)</a:t>
            </a:r>
            <a:endParaRPr lang="fi-FI" sz="1400" dirty="0" smtClean="0"/>
          </a:p>
          <a:p>
            <a:r>
              <a:rPr lang="fi-FI" sz="1600" dirty="0" smtClean="0"/>
              <a:t>Import a </a:t>
            </a:r>
            <a:r>
              <a:rPr lang="fi-FI" sz="1600" dirty="0" err="1" smtClean="0"/>
              <a:t>custom</a:t>
            </a:r>
            <a:r>
              <a:rPr lang="fi-FI" sz="1600" dirty="0" smtClean="0"/>
              <a:t> </a:t>
            </a:r>
            <a:r>
              <a:rPr lang="fi-FI" sz="1600" dirty="0" err="1" smtClean="0"/>
              <a:t>visual</a:t>
            </a:r>
            <a:r>
              <a:rPr lang="fi-FI" sz="1600" dirty="0" smtClean="0"/>
              <a:t> (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1600" dirty="0" smtClean="0"/>
              <a:t> =&gt; . . . =&gt; 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fi-FI" sz="1600" dirty="0" smtClean="0"/>
              <a:t> =&gt; 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Advanced Analytics</a:t>
            </a:r>
            <a:r>
              <a:rPr lang="fi-FI" sz="1600" dirty="0" smtClean="0"/>
              <a:t> =&gt;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Narratives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for Business </a:t>
            </a:r>
            <a:r>
              <a:rPr lang="fi-FI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ntelligence</a:t>
            </a:r>
            <a:r>
              <a:rPr lang="fi-FI" sz="1600" dirty="0" smtClean="0"/>
              <a:t>)</a:t>
            </a:r>
          </a:p>
          <a:p>
            <a:r>
              <a:rPr lang="fi-FI" sz="1600" dirty="0" smtClean="0"/>
              <a:t>Drag </a:t>
            </a:r>
            <a:r>
              <a:rPr lang="fi-FI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</a:t>
            </a:r>
            <a:r>
              <a:rPr lang="fi-FI" sz="16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i-FI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Reporter</a:t>
            </a:r>
            <a:r>
              <a:rPr lang="fi-FI" sz="1600" dirty="0" smtClean="0"/>
              <a:t> into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Dimensions</a:t>
            </a:r>
            <a:r>
              <a:rPr lang="fi-FI" sz="1600" dirty="0" smtClean="0"/>
              <a:t> and </a:t>
            </a:r>
            <a:r>
              <a:rPr lang="fi-FI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contrade.Trade</a:t>
            </a:r>
            <a:r>
              <a:rPr lang="fi-FI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i-FI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(US$)</a:t>
            </a:r>
            <a:r>
              <a:rPr lang="fi-FI" sz="1600" dirty="0" smtClean="0"/>
              <a:t> into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fi-FI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Write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Narrative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i-FI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027" y="2554714"/>
            <a:ext cx="2947813" cy="19703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835" y="2554714"/>
            <a:ext cx="2754902" cy="19264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278" y="4529431"/>
            <a:ext cx="4749844" cy="2213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26" y="4363556"/>
            <a:ext cx="4153988" cy="2328982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5119353" y="5585806"/>
            <a:ext cx="809897" cy="3621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29251" y="33897"/>
            <a:ext cx="6076486" cy="267765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i-FI" sz="2400" dirty="0" err="1" smtClean="0"/>
              <a:t>Custom</a:t>
            </a:r>
            <a:r>
              <a:rPr lang="fi-FI" sz="2400" dirty="0" smtClean="0"/>
              <a:t> </a:t>
            </a:r>
            <a:r>
              <a:rPr lang="fi-FI" sz="2400" dirty="0" err="1" smtClean="0"/>
              <a:t>visuals</a:t>
            </a:r>
            <a:r>
              <a:rPr lang="fi-FI" sz="2400" dirty="0" smtClean="0"/>
              <a:t> </a:t>
            </a:r>
            <a:r>
              <a:rPr lang="fi-FI" sz="2400" dirty="0" err="1" smtClean="0"/>
              <a:t>have</a:t>
            </a:r>
            <a:r>
              <a:rPr lang="fi-FI" sz="2400" dirty="0" smtClean="0"/>
              <a:t> to import </a:t>
            </a:r>
            <a:r>
              <a:rPr lang="fi-FI" sz="2400" dirty="0" err="1" smtClean="0"/>
              <a:t>separately</a:t>
            </a:r>
            <a:r>
              <a:rPr lang="fi-FI" sz="2400" dirty="0" smtClean="0"/>
              <a:t> into </a:t>
            </a:r>
            <a:r>
              <a:rPr lang="fi-FI" sz="2400" dirty="0" err="1" smtClean="0"/>
              <a:t>each</a:t>
            </a:r>
            <a:r>
              <a:rPr lang="fi-FI" sz="2400" dirty="0" smtClean="0"/>
              <a:t> Power BI Desktop </a:t>
            </a:r>
            <a:r>
              <a:rPr lang="fi-FI" sz="2400" dirty="0" err="1" smtClean="0"/>
              <a:t>file</a:t>
            </a:r>
            <a:r>
              <a:rPr lang="fi-FI" sz="2400" dirty="0" smtClean="0"/>
              <a:t>. </a:t>
            </a:r>
            <a:r>
              <a:rPr lang="fi-FI" sz="2400" dirty="0" err="1" smtClean="0"/>
              <a:t>When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visuals</a:t>
            </a:r>
            <a:r>
              <a:rPr lang="fi-FI" sz="2400" dirty="0" smtClean="0"/>
              <a:t> </a:t>
            </a:r>
            <a:r>
              <a:rPr lang="fi-FI" sz="2400" dirty="0" err="1" smtClean="0"/>
              <a:t>are</a:t>
            </a:r>
            <a:r>
              <a:rPr lang="fi-FI" sz="2400" dirty="0" smtClean="0"/>
              <a:t> </a:t>
            </a:r>
            <a:r>
              <a:rPr lang="fi-FI" sz="2400" dirty="0" err="1" smtClean="0"/>
              <a:t>imported</a:t>
            </a:r>
            <a:r>
              <a:rPr lang="fi-FI" sz="2400" dirty="0" smtClean="0"/>
              <a:t>, </a:t>
            </a:r>
            <a:r>
              <a:rPr lang="fi-FI" sz="2400" dirty="0" err="1" smtClean="0"/>
              <a:t>then</a:t>
            </a:r>
            <a:r>
              <a:rPr lang="fi-FI" sz="2400" dirty="0" smtClean="0"/>
              <a:t> </a:t>
            </a:r>
            <a:r>
              <a:rPr lang="fi-FI" sz="2400" dirty="0" err="1" smtClean="0"/>
              <a:t>they</a:t>
            </a:r>
            <a:r>
              <a:rPr lang="fi-FI" sz="2400" dirty="0" smtClean="0"/>
              <a:t> </a:t>
            </a:r>
            <a:r>
              <a:rPr lang="fi-FI" sz="2400" dirty="0" err="1" smtClean="0"/>
              <a:t>can</a:t>
            </a:r>
            <a:r>
              <a:rPr lang="fi-FI" sz="2400" dirty="0" smtClean="0"/>
              <a:t> </a:t>
            </a:r>
            <a:r>
              <a:rPr lang="fi-FI" sz="2400" dirty="0" err="1" smtClean="0"/>
              <a:t>be</a:t>
            </a:r>
            <a:r>
              <a:rPr lang="fi-FI" sz="2400" dirty="0" smtClean="0"/>
              <a:t> </a:t>
            </a:r>
            <a:r>
              <a:rPr lang="fi-FI" sz="2400" dirty="0" err="1" smtClean="0"/>
              <a:t>used</a:t>
            </a:r>
            <a:r>
              <a:rPr lang="fi-FI" sz="2400" dirty="0" smtClean="0"/>
              <a:t> in </a:t>
            </a:r>
            <a:r>
              <a:rPr lang="fi-FI" sz="2400" dirty="0" err="1" smtClean="0"/>
              <a:t>the</a:t>
            </a:r>
            <a:r>
              <a:rPr lang="fi-FI" sz="2400" dirty="0" smtClean="0"/>
              <a:t> version of Power BI Service </a:t>
            </a:r>
            <a:r>
              <a:rPr lang="fi-FI" sz="2400" dirty="0" err="1" smtClean="0"/>
              <a:t>that</a:t>
            </a:r>
            <a:r>
              <a:rPr lang="fi-FI" sz="2400" dirty="0" smtClean="0"/>
              <a:t> is </a:t>
            </a:r>
            <a:r>
              <a:rPr lang="fi-FI" sz="2400" dirty="0" err="1" smtClean="0"/>
              <a:t>available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UEF (i.e., Power BI Desktop </a:t>
            </a:r>
            <a:r>
              <a:rPr lang="fi-FI" sz="2400" dirty="0" err="1" smtClean="0"/>
              <a:t>file</a:t>
            </a:r>
            <a:r>
              <a:rPr lang="fi-FI" sz="2400" dirty="0" smtClean="0"/>
              <a:t> </a:t>
            </a:r>
            <a:r>
              <a:rPr lang="fi-FI" sz="2400" dirty="0" err="1" smtClean="0"/>
              <a:t>within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selected</a:t>
            </a:r>
            <a:r>
              <a:rPr lang="fi-FI" sz="2400" dirty="0" smtClean="0"/>
              <a:t> </a:t>
            </a:r>
            <a:r>
              <a:rPr lang="fi-FI" sz="2400" dirty="0" err="1" smtClean="0"/>
              <a:t>custom</a:t>
            </a:r>
            <a:r>
              <a:rPr lang="fi-FI" sz="2400" dirty="0" smtClean="0"/>
              <a:t> </a:t>
            </a:r>
            <a:r>
              <a:rPr lang="fi-FI" sz="2400" dirty="0" err="1" smtClean="0"/>
              <a:t>visuals</a:t>
            </a:r>
            <a:r>
              <a:rPr lang="fi-FI" sz="2400" dirty="0" smtClean="0"/>
              <a:t> </a:t>
            </a:r>
            <a:r>
              <a:rPr lang="fi-FI" sz="2400" dirty="0" err="1" smtClean="0"/>
              <a:t>should</a:t>
            </a:r>
            <a:r>
              <a:rPr lang="fi-FI" sz="2400" dirty="0" smtClean="0"/>
              <a:t> </a:t>
            </a:r>
            <a:r>
              <a:rPr lang="fi-FI" sz="2400" dirty="0" err="1" smtClean="0"/>
              <a:t>be</a:t>
            </a:r>
            <a:r>
              <a:rPr lang="fi-FI" sz="2400" dirty="0" smtClean="0"/>
              <a:t> import into Power BI Service).</a:t>
            </a:r>
          </a:p>
        </p:txBody>
      </p:sp>
    </p:spTree>
    <p:extLst>
      <p:ext uri="{BB962C8B-B14F-4D97-AF65-F5344CB8AC3E}">
        <p14:creationId xmlns:p14="http://schemas.microsoft.com/office/powerpoint/2010/main" val="409142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5371012" cy="1325563"/>
          </a:xfrm>
        </p:spPr>
        <p:txBody>
          <a:bodyPr/>
          <a:lstStyle/>
          <a:p>
            <a:r>
              <a:rPr lang="fi-FI" dirty="0" smtClean="0"/>
              <a:t>12.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dirty="0" err="1" smtClean="0"/>
              <a:t>validate</a:t>
            </a:r>
            <a:r>
              <a:rPr lang="fi-FI" dirty="0" smtClean="0"/>
              <a:t> </a:t>
            </a:r>
            <a:r>
              <a:rPr lang="fi-FI" dirty="0" err="1" smtClean="0"/>
              <a:t>narratives</a:t>
            </a:r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604406"/>
            <a:ext cx="5532802" cy="4831228"/>
          </a:xfrm>
        </p:spPr>
        <p:txBody>
          <a:bodyPr>
            <a:normAutofit/>
          </a:bodyPr>
          <a:lstStyle/>
          <a:p>
            <a:r>
              <a:rPr lang="fi-FI" sz="2000" dirty="0" err="1" smtClean="0"/>
              <a:t>Change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narrative</a:t>
            </a:r>
            <a:r>
              <a:rPr lang="fi-FI" sz="2000" dirty="0" smtClean="0"/>
              <a:t> </a:t>
            </a:r>
            <a:r>
              <a:rPr lang="fi-FI" sz="2000" dirty="0" err="1" smtClean="0"/>
              <a:t>format</a:t>
            </a:r>
            <a:r>
              <a:rPr lang="fi-FI" sz="2000" dirty="0" smtClean="0"/>
              <a:t> as </a:t>
            </a:r>
            <a:r>
              <a:rPr lang="fi-FI" sz="2000" dirty="0" err="1" smtClean="0"/>
              <a:t>follows</a:t>
            </a:r>
            <a:r>
              <a:rPr lang="fi-FI" sz="2000" dirty="0" smtClean="0"/>
              <a:t>:</a:t>
            </a:r>
          </a:p>
          <a:p>
            <a:pPr lvl="1"/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r>
              <a:rPr lang="fi-FI" sz="1600" dirty="0" smtClean="0"/>
              <a:t> =&gt;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Bullet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fi-FI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Verbosity</a:t>
            </a:r>
            <a:r>
              <a:rPr lang="fi-FI" sz="1600" dirty="0" smtClean="0"/>
              <a:t> =&gt;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endParaRPr lang="fi-FI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000" dirty="0" err="1" smtClean="0"/>
              <a:t>Use</a:t>
            </a:r>
            <a:r>
              <a:rPr lang="fi-FI" sz="2000" dirty="0" smtClean="0"/>
              <a:t> Card (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000" dirty="0" smtClean="0"/>
              <a:t> =&gt;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Card</a:t>
            </a:r>
            <a:r>
              <a:rPr lang="fi-FI" sz="2000" dirty="0" smtClean="0"/>
              <a:t>) to </a:t>
            </a:r>
            <a:r>
              <a:rPr lang="fi-FI" sz="2000" dirty="0" err="1" smtClean="0"/>
              <a:t>validate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follows</a:t>
            </a:r>
            <a:r>
              <a:rPr lang="fi-FI" sz="2000" dirty="0" smtClean="0"/>
              <a:t>:</a:t>
            </a:r>
          </a:p>
          <a:p>
            <a:pPr lvl="1"/>
            <a:r>
              <a:rPr lang="fi-FI" sz="1600" dirty="0" smtClean="0"/>
              <a:t>176 </a:t>
            </a:r>
            <a:r>
              <a:rPr lang="fi-FI" sz="1600" dirty="0" err="1" smtClean="0"/>
              <a:t>entities</a:t>
            </a:r>
            <a:r>
              <a:rPr lang="fi-FI" sz="1600" dirty="0" smtClean="0"/>
              <a:t> (i.e., </a:t>
            </a:r>
            <a:r>
              <a:rPr lang="fi-FI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Reporter</a:t>
            </a:r>
            <a:r>
              <a:rPr lang="fi-FI" sz="1600" dirty="0" smtClean="0"/>
              <a:t>)</a:t>
            </a:r>
          </a:p>
          <a:p>
            <a:pPr lvl="1"/>
            <a:r>
              <a:rPr lang="fi-FI" sz="1600" dirty="0" smtClean="0"/>
              <a:t>176,9 </a:t>
            </a:r>
            <a:r>
              <a:rPr lang="fi-FI" sz="1600" dirty="0" err="1" smtClean="0"/>
              <a:t>trillion</a:t>
            </a:r>
            <a:r>
              <a:rPr lang="fi-FI" sz="1600" dirty="0" smtClean="0"/>
              <a:t> </a:t>
            </a:r>
          </a:p>
          <a:p>
            <a:r>
              <a:rPr lang="fi-FI" sz="2200" dirty="0" err="1" smtClean="0"/>
              <a:t>Use</a:t>
            </a:r>
            <a:r>
              <a:rPr lang="fi-FI" sz="2200" dirty="0" smtClean="0"/>
              <a:t> </a:t>
            </a:r>
            <a:r>
              <a:rPr lang="fi-FI" sz="2200" dirty="0" err="1" smtClean="0"/>
              <a:t>Matrix</a:t>
            </a:r>
            <a:r>
              <a:rPr lang="fi-FI" sz="2200" dirty="0" smtClean="0"/>
              <a:t> (</a:t>
            </a:r>
            <a:r>
              <a:rPr lang="fi-FI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200" dirty="0" smtClean="0"/>
              <a:t> =&gt; </a:t>
            </a:r>
            <a:r>
              <a:rPr lang="fi-FI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fi-FI" sz="2200" dirty="0" smtClean="0"/>
              <a:t>) to </a:t>
            </a:r>
            <a:r>
              <a:rPr lang="fi-FI" sz="2200" dirty="0" err="1" smtClean="0"/>
              <a:t>validate</a:t>
            </a:r>
            <a:r>
              <a:rPr lang="fi-FI" sz="2200" dirty="0" smtClean="0"/>
              <a:t> </a:t>
            </a:r>
            <a:r>
              <a:rPr lang="fi-FI" sz="2200" dirty="0" err="1" smtClean="0"/>
              <a:t>the</a:t>
            </a:r>
            <a:r>
              <a:rPr lang="fi-FI" sz="2200" dirty="0" smtClean="0"/>
              <a:t> </a:t>
            </a:r>
            <a:r>
              <a:rPr lang="fi-FI" sz="2200" dirty="0" err="1" smtClean="0"/>
              <a:t>follows</a:t>
            </a:r>
            <a:r>
              <a:rPr lang="fi-FI" sz="2400" dirty="0" smtClean="0"/>
              <a:t>:</a:t>
            </a:r>
          </a:p>
          <a:p>
            <a:pPr lvl="1"/>
            <a:r>
              <a:rPr lang="fi-FI" sz="1600" dirty="0" err="1" smtClean="0"/>
              <a:t>Minimum</a:t>
            </a:r>
            <a:r>
              <a:rPr lang="fi-FI" sz="1600" dirty="0" smtClean="0"/>
              <a:t> </a:t>
            </a:r>
            <a:r>
              <a:rPr lang="fi-FI" sz="1600" dirty="0" err="1" smtClean="0"/>
              <a:t>value</a:t>
            </a:r>
            <a:r>
              <a:rPr lang="fi-FI" sz="1600" dirty="0" smtClean="0"/>
              <a:t> </a:t>
            </a:r>
          </a:p>
          <a:p>
            <a:pPr lvl="1"/>
            <a:r>
              <a:rPr lang="fi-FI" sz="1600" dirty="0" smtClean="0"/>
              <a:t>Maximum </a:t>
            </a:r>
            <a:r>
              <a:rPr lang="fi-FI" sz="1600" dirty="0" err="1" smtClean="0"/>
              <a:t>value</a:t>
            </a:r>
            <a:endParaRPr lang="fi-FI" sz="1600" dirty="0" smtClean="0"/>
          </a:p>
          <a:p>
            <a:r>
              <a:rPr lang="fi-FI" sz="2000" dirty="0" err="1" smtClean="0"/>
              <a:t>Calculate</a:t>
            </a:r>
            <a:r>
              <a:rPr lang="fi-FI" sz="2000" dirty="0" smtClean="0"/>
              <a:t> </a:t>
            </a:r>
            <a:r>
              <a:rPr lang="fi-FI" sz="2000" dirty="0" err="1" smtClean="0"/>
              <a:t>by</a:t>
            </a:r>
            <a:r>
              <a:rPr lang="fi-FI" sz="2000" dirty="0" smtClean="0"/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Measure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follows</a:t>
            </a:r>
            <a:r>
              <a:rPr lang="fi-FI" sz="2000" dirty="0" smtClean="0"/>
              <a:t>:</a:t>
            </a:r>
          </a:p>
          <a:p>
            <a:pPr lvl="1"/>
            <a:r>
              <a:rPr lang="fi-FI" sz="1600" dirty="0" err="1" smtClean="0"/>
              <a:t>Difference</a:t>
            </a:r>
            <a:r>
              <a:rPr lang="fi-FI" sz="1600" dirty="0" smtClean="0"/>
              <a:t> (Maximum – </a:t>
            </a:r>
            <a:r>
              <a:rPr lang="fi-FI" sz="1600" dirty="0" err="1" smtClean="0"/>
              <a:t>Minimum</a:t>
            </a:r>
            <a:r>
              <a:rPr lang="fi-FI" sz="1600" dirty="0" smtClean="0"/>
              <a:t>)</a:t>
            </a:r>
          </a:p>
          <a:p>
            <a:pPr lvl="1"/>
            <a:r>
              <a:rPr lang="fi-FI" sz="1600" dirty="0" err="1" smtClean="0"/>
              <a:t>Average</a:t>
            </a:r>
            <a:r>
              <a:rPr lang="fi-FI" sz="1600" dirty="0" smtClean="0"/>
              <a:t> (Total / 176)</a:t>
            </a:r>
          </a:p>
          <a:p>
            <a:pPr marL="457200" lvl="1" indent="0">
              <a:buNone/>
            </a:pPr>
            <a:endParaRPr lang="fi-FI" sz="1600" dirty="0" smtClean="0"/>
          </a:p>
          <a:p>
            <a:pPr lvl="1"/>
            <a:endParaRPr lang="fi-FI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242" y="2960139"/>
            <a:ext cx="5695950" cy="37236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2592" y="589701"/>
            <a:ext cx="5853047" cy="212365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i-FI" sz="2800" dirty="0" err="1" smtClean="0"/>
              <a:t>You</a:t>
            </a:r>
            <a:r>
              <a:rPr lang="fi-FI" sz="2800" dirty="0" smtClean="0"/>
              <a:t> </a:t>
            </a:r>
            <a:r>
              <a:rPr lang="fi-FI" sz="2800" dirty="0" err="1" smtClean="0"/>
              <a:t>can</a:t>
            </a:r>
            <a:r>
              <a:rPr lang="fi-FI" sz="2800" dirty="0" smtClean="0"/>
              <a:t> </a:t>
            </a:r>
            <a:r>
              <a:rPr lang="fi-FI" sz="2800" dirty="0" err="1" smtClean="0"/>
              <a:t>calculate</a:t>
            </a:r>
            <a:r>
              <a:rPr lang="fi-FI" sz="2800" dirty="0" smtClean="0"/>
              <a:t> </a:t>
            </a:r>
            <a:r>
              <a:rPr lang="fi-FI" sz="2800" dirty="0" err="1" smtClean="0"/>
              <a:t>new</a:t>
            </a:r>
            <a:r>
              <a:rPr lang="fi-FI" sz="2800" dirty="0" smtClean="0"/>
              <a:t> </a:t>
            </a:r>
            <a:r>
              <a:rPr lang="fi-FI" sz="2800" dirty="0" err="1" smtClean="0"/>
              <a:t>measures</a:t>
            </a:r>
            <a:r>
              <a:rPr lang="fi-FI" sz="2800" dirty="0" smtClean="0"/>
              <a:t> </a:t>
            </a:r>
            <a:r>
              <a:rPr lang="fi-FI" sz="2800" dirty="0" err="1" smtClean="0"/>
              <a:t>even</a:t>
            </a:r>
            <a:r>
              <a:rPr lang="fi-FI" sz="2800" dirty="0" smtClean="0"/>
              <a:t> </a:t>
            </a:r>
            <a:r>
              <a:rPr lang="fi-FI" sz="2800" dirty="0" err="1" smtClean="0"/>
              <a:t>by</a:t>
            </a:r>
            <a:r>
              <a:rPr lang="fi-FI" sz="2800" dirty="0" smtClean="0"/>
              <a:t> </a:t>
            </a:r>
            <a:r>
              <a:rPr lang="fi-FI" sz="2800" dirty="0" err="1" smtClean="0"/>
              <a:t>real</a:t>
            </a:r>
            <a:r>
              <a:rPr lang="fi-FI" sz="2800" dirty="0" smtClean="0"/>
              <a:t> </a:t>
            </a:r>
            <a:r>
              <a:rPr lang="fi-FI" sz="2800" dirty="0" err="1" smtClean="0"/>
              <a:t>numbers</a:t>
            </a:r>
            <a:r>
              <a:rPr lang="fi-FI" sz="2800" dirty="0" smtClean="0"/>
              <a:t> as </a:t>
            </a:r>
            <a:r>
              <a:rPr lang="fi-FI" sz="2800" dirty="0" err="1" smtClean="0"/>
              <a:t>follows</a:t>
            </a:r>
            <a:r>
              <a:rPr lang="fi-FI" sz="2800" dirty="0" smtClean="0"/>
              <a:t>:</a:t>
            </a:r>
          </a:p>
          <a:p>
            <a:endParaRPr lang="fi-FI" sz="2800" dirty="0"/>
          </a:p>
          <a:p>
            <a:r>
              <a:rPr lang="fi-FI" sz="2400" dirty="0" err="1"/>
              <a:t>Average</a:t>
            </a:r>
            <a:r>
              <a:rPr lang="fi-FI" sz="2400" dirty="0"/>
              <a:t> = </a:t>
            </a:r>
            <a:r>
              <a:rPr lang="fi-FI" sz="2400" dirty="0" smtClean="0"/>
              <a:t>171788990799392/176</a:t>
            </a:r>
          </a:p>
          <a:p>
            <a:r>
              <a:rPr lang="fi-FI" sz="2400" dirty="0" err="1"/>
              <a:t>Difference</a:t>
            </a:r>
            <a:r>
              <a:rPr lang="fi-FI" sz="2400" dirty="0"/>
              <a:t> = 19966098785831-132054652</a:t>
            </a:r>
            <a:endParaRPr lang="fi-FI" sz="2400" dirty="0" smtClean="0"/>
          </a:p>
        </p:txBody>
      </p:sp>
    </p:spTree>
    <p:extLst>
      <p:ext uri="{BB962C8B-B14F-4D97-AF65-F5344CB8AC3E}">
        <p14:creationId xmlns:p14="http://schemas.microsoft.com/office/powerpoint/2010/main" val="297895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926" y="188323"/>
            <a:ext cx="5512526" cy="1325563"/>
          </a:xfrm>
        </p:spPr>
        <p:txBody>
          <a:bodyPr>
            <a:noAutofit/>
          </a:bodyPr>
          <a:lstStyle/>
          <a:p>
            <a:r>
              <a:rPr lang="fi-FI" sz="3600" dirty="0" smtClean="0"/>
              <a:t>13. </a:t>
            </a:r>
            <a:r>
              <a:rPr lang="fi-FI" sz="3600" dirty="0" err="1" smtClean="0"/>
              <a:t>Learn</a:t>
            </a:r>
            <a:r>
              <a:rPr lang="fi-FI" sz="3600" dirty="0" smtClean="0"/>
              <a:t> to </a:t>
            </a:r>
            <a:r>
              <a:rPr lang="fi-FI" sz="3600" dirty="0" err="1" smtClean="0"/>
              <a:t>create</a:t>
            </a:r>
            <a:r>
              <a:rPr lang="fi-FI" sz="3600" dirty="0" smtClean="0"/>
              <a:t> </a:t>
            </a:r>
            <a:r>
              <a:rPr lang="fi-FI" sz="3600" dirty="0" err="1" smtClean="0"/>
              <a:t>conditional</a:t>
            </a:r>
            <a:r>
              <a:rPr lang="fi-FI" sz="3600" dirty="0" smtClean="0"/>
              <a:t> </a:t>
            </a:r>
            <a:r>
              <a:rPr lang="fi-FI" sz="3600" dirty="0" err="1" smtClean="0"/>
              <a:t>columns</a:t>
            </a:r>
            <a:r>
              <a:rPr lang="fi-FI" sz="3600" dirty="0" smtClean="0"/>
              <a:t> </a:t>
            </a:r>
            <a:r>
              <a:rPr lang="fi-FI" sz="3600" dirty="0" err="1" smtClean="0"/>
              <a:t>within</a:t>
            </a:r>
            <a:r>
              <a:rPr lang="fi-FI" sz="3600" dirty="0" smtClean="0"/>
              <a:t> Power BI Desktop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611086"/>
            <a:ext cx="11258006" cy="482454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“The trade account describes the balance of foreign trade in goods in terms of exports and imports” (</a:t>
            </a:r>
            <a:r>
              <a:rPr lang="en-US" sz="2000" dirty="0" smtClean="0">
                <a:hlinkClick r:id="rId2"/>
              </a:rPr>
              <a:t>http://www.stat.fi/meta/kas/kauppatase_en.html</a:t>
            </a:r>
            <a:r>
              <a:rPr lang="en-US" sz="2000" dirty="0" smtClean="0"/>
              <a:t>). </a:t>
            </a:r>
          </a:p>
          <a:p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Trade Value (US$)</a:t>
            </a:r>
            <a:r>
              <a:rPr lang="en-US" sz="2000" dirty="0" smtClean="0"/>
              <a:t> is always positive and 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Trade Flow</a:t>
            </a:r>
            <a:r>
              <a:rPr lang="en-US" sz="2000" dirty="0" smtClean="0"/>
              <a:t> describes is the value export or import one. Therefore, we have to create a new field in where we take the 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Trade Flow</a:t>
            </a:r>
            <a:r>
              <a:rPr lang="en-US" sz="2000" dirty="0" smtClean="0"/>
              <a:t> into the consideration.</a:t>
            </a:r>
          </a:p>
          <a:p>
            <a:r>
              <a:rPr lang="fi-FI" sz="2000" dirty="0" err="1" smtClean="0"/>
              <a:t>Create</a:t>
            </a:r>
            <a:r>
              <a:rPr lang="fi-FI" sz="2000" dirty="0" smtClean="0"/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i-FI" sz="2000" dirty="0" smtClean="0"/>
              <a:t> as </a:t>
            </a:r>
            <a:r>
              <a:rPr lang="fi-FI" sz="2000" dirty="0" err="1" smtClean="0"/>
              <a:t>follows</a:t>
            </a:r>
            <a:r>
              <a:rPr lang="fi-FI" sz="2000" dirty="0" smtClean="0"/>
              <a:t>:</a:t>
            </a:r>
          </a:p>
          <a:p>
            <a:pPr marL="0" indent="0">
              <a:buNone/>
            </a:pPr>
            <a:endParaRPr lang="fi-FI" sz="2000" dirty="0" smtClean="0"/>
          </a:p>
          <a:p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Write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Narrative</a:t>
            </a:r>
            <a:r>
              <a:rPr lang="fi-FI" sz="2000" dirty="0" smtClean="0"/>
              <a:t> </a:t>
            </a:r>
            <a:r>
              <a:rPr lang="fi-FI" sz="2000" dirty="0" err="1" smtClean="0"/>
              <a:t>by</a:t>
            </a:r>
            <a:r>
              <a:rPr lang="fi-FI" sz="2000" dirty="0" smtClean="0"/>
              <a:t>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Balanced</a:t>
            </a:r>
            <a:r>
              <a:rPr lang="fi-FI" sz="2000" dirty="0" smtClean="0"/>
              <a:t> and </a:t>
            </a:r>
            <a:r>
              <a:rPr lang="fi-FI" sz="2000" dirty="0" err="1" smtClean="0"/>
              <a:t>validate</a:t>
            </a:r>
            <a:r>
              <a:rPr lang="fi-FI" sz="2000" dirty="0" smtClean="0"/>
              <a:t> it</a:t>
            </a:r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20362" y="3352800"/>
            <a:ext cx="10411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Balanced = IF('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comtrade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'[Trade Flow]="import";'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comtrade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'[Trade Value (US$)]*-1; '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comtrade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'[Trade Value (US$)])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77" y="4111534"/>
            <a:ext cx="5210175" cy="2324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745" y="4075354"/>
            <a:ext cx="5388701" cy="23602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7362" y="197759"/>
            <a:ext cx="6441964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i-FI" sz="2400" dirty="0" err="1" smtClean="0"/>
              <a:t>When</a:t>
            </a:r>
            <a:r>
              <a:rPr lang="fi-FI" sz="2400" dirty="0" smtClean="0"/>
              <a:t> </a:t>
            </a:r>
            <a:r>
              <a:rPr lang="fi-FI" sz="2400" dirty="0" err="1" smtClean="0"/>
              <a:t>you</a:t>
            </a:r>
            <a:r>
              <a:rPr lang="fi-FI" sz="2400" dirty="0" smtClean="0"/>
              <a:t> </a:t>
            </a:r>
            <a:r>
              <a:rPr lang="fi-FI" sz="2400" dirty="0" err="1" smtClean="0"/>
              <a:t>write</a:t>
            </a:r>
            <a:r>
              <a:rPr lang="fi-FI" sz="2400" dirty="0" smtClean="0"/>
              <a:t> </a:t>
            </a:r>
            <a:r>
              <a:rPr lang="fi-FI" sz="2400" dirty="0" err="1" smtClean="0"/>
              <a:t>down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formulas</a:t>
            </a:r>
            <a:r>
              <a:rPr lang="fi-FI" sz="2400" dirty="0" smtClean="0"/>
              <a:t>, </a:t>
            </a:r>
            <a:r>
              <a:rPr lang="fi-FI" sz="2400" dirty="0" err="1" smtClean="0"/>
              <a:t>then</a:t>
            </a:r>
            <a:r>
              <a:rPr lang="fi-FI" sz="2400" dirty="0" smtClean="0"/>
              <a:t> </a:t>
            </a:r>
            <a:r>
              <a:rPr lang="fi-FI" sz="2400" dirty="0" err="1" smtClean="0"/>
              <a:t>you</a:t>
            </a:r>
            <a:r>
              <a:rPr lang="fi-FI" sz="2400" dirty="0" smtClean="0"/>
              <a:t> </a:t>
            </a:r>
            <a:r>
              <a:rPr lang="fi-FI" sz="2400" dirty="0" err="1" smtClean="0"/>
              <a:t>will</a:t>
            </a:r>
            <a:r>
              <a:rPr lang="fi-FI" sz="2400" dirty="0" smtClean="0"/>
              <a:t> </a:t>
            </a:r>
            <a:r>
              <a:rPr lang="fi-FI" sz="2400" dirty="0" err="1" smtClean="0"/>
              <a:t>select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fields</a:t>
            </a:r>
            <a:r>
              <a:rPr lang="fi-FI" sz="2400" dirty="0" smtClean="0"/>
              <a:t> of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tabel</a:t>
            </a:r>
            <a:r>
              <a:rPr lang="fi-FI" sz="2400" dirty="0" smtClean="0"/>
              <a:t>/dataset. </a:t>
            </a:r>
            <a:r>
              <a:rPr lang="fi-FI" sz="2400" dirty="0" err="1" smtClean="0"/>
              <a:t>Instead</a:t>
            </a:r>
            <a:r>
              <a:rPr lang="fi-FI" sz="2400" dirty="0" smtClean="0"/>
              <a:t> of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semicol</a:t>
            </a:r>
            <a:r>
              <a:rPr lang="fi-FI" sz="2400" dirty="0" smtClean="0"/>
              <a:t> (;)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comma</a:t>
            </a:r>
            <a:r>
              <a:rPr lang="fi-FI" sz="2400" dirty="0" smtClean="0"/>
              <a:t> (,) </a:t>
            </a:r>
            <a:r>
              <a:rPr lang="fi-FI" sz="2400" dirty="0" err="1" smtClean="0"/>
              <a:t>might</a:t>
            </a:r>
            <a:r>
              <a:rPr lang="fi-FI" sz="2400" dirty="0" smtClean="0"/>
              <a:t> </a:t>
            </a:r>
            <a:r>
              <a:rPr lang="fi-FI" sz="2400" dirty="0" err="1" smtClean="0"/>
              <a:t>work</a:t>
            </a:r>
            <a:r>
              <a:rPr lang="fi-FI" sz="2400" dirty="0" smtClean="0"/>
              <a:t> . . .</a:t>
            </a:r>
          </a:p>
        </p:txBody>
      </p:sp>
    </p:spTree>
    <p:extLst>
      <p:ext uri="{BB962C8B-B14F-4D97-AF65-F5344CB8AC3E}">
        <p14:creationId xmlns:p14="http://schemas.microsoft.com/office/powerpoint/2010/main" val="102465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678" y="94537"/>
            <a:ext cx="5371012" cy="1325563"/>
          </a:xfrm>
        </p:spPr>
        <p:txBody>
          <a:bodyPr>
            <a:normAutofit fontScale="90000"/>
          </a:bodyPr>
          <a:lstStyle/>
          <a:p>
            <a:r>
              <a:rPr lang="fi-FI" dirty="0" smtClean="0"/>
              <a:t>14.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micro</a:t>
            </a:r>
            <a:r>
              <a:rPr lang="fi-FI" dirty="0" smtClean="0"/>
              <a:t> </a:t>
            </a:r>
            <a:r>
              <a:rPr lang="fi-FI" dirty="0" err="1" smtClean="0"/>
              <a:t>charts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Power BI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45" y="1420100"/>
            <a:ext cx="3960223" cy="4561263"/>
          </a:xfrm>
        </p:spPr>
        <p:txBody>
          <a:bodyPr>
            <a:noAutofit/>
          </a:bodyPr>
          <a:lstStyle/>
          <a:p>
            <a:r>
              <a:rPr lang="fi-FI" sz="1400" dirty="0" err="1" smtClean="0"/>
              <a:t>Review</a:t>
            </a:r>
            <a:r>
              <a:rPr lang="fi-FI" sz="1400" dirty="0" smtClean="0"/>
              <a:t> </a:t>
            </a:r>
            <a:r>
              <a:rPr lang="fi-FI" sz="1400" dirty="0" err="1" smtClean="0"/>
              <a:t>the</a:t>
            </a:r>
            <a:r>
              <a:rPr lang="fi-FI" sz="1400" dirty="0" smtClean="0"/>
              <a:t> demo </a:t>
            </a:r>
            <a:r>
              <a:rPr lang="fi-FI" sz="1400" dirty="0" smtClean="0">
                <a:hlinkClick r:id="rId2"/>
              </a:rPr>
              <a:t>https://cloud.vitara.co:8553/VitaraChartsPlayLive/servlet/mstrWeb</a:t>
            </a:r>
            <a:endParaRPr lang="fi-FI" sz="1400" dirty="0" smtClean="0"/>
          </a:p>
          <a:p>
            <a:r>
              <a:rPr lang="fi-FI" sz="1400" dirty="0" err="1" smtClean="0"/>
              <a:t>Review</a:t>
            </a:r>
            <a:r>
              <a:rPr lang="fi-FI" sz="1400" dirty="0" smtClean="0"/>
              <a:t> </a:t>
            </a:r>
            <a:r>
              <a:rPr lang="fi-FI" sz="1400" dirty="0" err="1" smtClean="0"/>
              <a:t>the</a:t>
            </a:r>
            <a:r>
              <a:rPr lang="fi-FI" sz="1400" dirty="0" smtClean="0"/>
              <a:t> </a:t>
            </a:r>
            <a:r>
              <a:rPr lang="fi-FI" sz="1400" dirty="0" err="1" smtClean="0"/>
              <a:t>examples</a:t>
            </a:r>
            <a:r>
              <a:rPr lang="fi-FI" sz="1400" dirty="0" smtClean="0"/>
              <a:t> </a:t>
            </a:r>
            <a:r>
              <a:rPr lang="fi-FI" sz="1400" dirty="0" smtClean="0">
                <a:hlinkClick r:id="rId3"/>
              </a:rPr>
              <a:t>http://modeladvisor.com/general_use/ms_office_tools/data_visualization_dashboard/microcharts_pro_edition/microcharts_pro_edition.htm</a:t>
            </a:r>
            <a:endParaRPr lang="fi-FI" sz="1400" dirty="0" smtClean="0"/>
          </a:p>
          <a:p>
            <a:r>
              <a:rPr lang="fi-FI" sz="1400" dirty="0" err="1" smtClean="0"/>
              <a:t>Review</a:t>
            </a:r>
            <a:r>
              <a:rPr lang="fi-FI" sz="1400" dirty="0"/>
              <a:t> </a:t>
            </a:r>
            <a:r>
              <a:rPr lang="fi-FI" sz="1400" i="1" dirty="0" err="1" smtClean="0"/>
              <a:t>Bullet</a:t>
            </a:r>
            <a:r>
              <a:rPr lang="fi-FI" sz="1400" i="1" dirty="0" smtClean="0"/>
              <a:t> </a:t>
            </a:r>
            <a:r>
              <a:rPr lang="fi-FI" sz="1400" i="1" dirty="0" err="1" smtClean="0"/>
              <a:t>graph</a:t>
            </a:r>
            <a:r>
              <a:rPr lang="fi-FI" sz="1400" i="1" dirty="0" smtClean="0"/>
              <a:t> </a:t>
            </a:r>
            <a:r>
              <a:rPr lang="fi-FI" sz="1400" dirty="0" smtClean="0"/>
              <a:t>(</a:t>
            </a:r>
            <a:r>
              <a:rPr lang="fi-FI" sz="1400" dirty="0" smtClean="0">
                <a:hlinkClick r:id="rId4"/>
              </a:rPr>
              <a:t>https</a:t>
            </a:r>
            <a:r>
              <a:rPr lang="fi-FI" sz="1400" dirty="0">
                <a:hlinkClick r:id="rId4"/>
              </a:rPr>
              <a:t>://</a:t>
            </a:r>
            <a:r>
              <a:rPr lang="fi-FI" sz="1400" dirty="0" smtClean="0">
                <a:hlinkClick r:id="rId4"/>
              </a:rPr>
              <a:t>en.wikipedia.org/wiki/Bullet_graph</a:t>
            </a:r>
            <a:r>
              <a:rPr lang="fi-FI" sz="1400" dirty="0" smtClean="0"/>
              <a:t>)</a:t>
            </a:r>
          </a:p>
          <a:p>
            <a:pPr lvl="1"/>
            <a:r>
              <a:rPr lang="fi-FI" sz="1100" dirty="0" smtClean="0"/>
              <a:t>Stephen </a:t>
            </a:r>
            <a:r>
              <a:rPr lang="fi-FI" sz="1100" dirty="0" err="1" smtClean="0"/>
              <a:t>Few</a:t>
            </a:r>
            <a:r>
              <a:rPr lang="fi-FI" sz="1100" dirty="0" smtClean="0"/>
              <a:t> </a:t>
            </a:r>
            <a:r>
              <a:rPr lang="fi-FI" sz="1100" dirty="0" err="1" smtClean="0"/>
              <a:t>invented</a:t>
            </a:r>
            <a:r>
              <a:rPr lang="fi-FI" sz="1100" dirty="0" smtClean="0"/>
              <a:t> </a:t>
            </a:r>
            <a:r>
              <a:rPr lang="fi-FI" sz="1100" dirty="0" err="1" smtClean="0"/>
              <a:t>the</a:t>
            </a:r>
            <a:r>
              <a:rPr lang="fi-FI" sz="1100" dirty="0" smtClean="0"/>
              <a:t> </a:t>
            </a:r>
            <a:r>
              <a:rPr lang="fi-FI" sz="1100" dirty="0" err="1" smtClean="0"/>
              <a:t>bulled</a:t>
            </a:r>
            <a:r>
              <a:rPr lang="fi-FI" sz="1100" dirty="0" smtClean="0"/>
              <a:t> </a:t>
            </a:r>
            <a:r>
              <a:rPr lang="fi-FI" sz="1100" dirty="0" err="1" smtClean="0"/>
              <a:t>graph</a:t>
            </a:r>
            <a:r>
              <a:rPr lang="fi-FI" sz="1100" dirty="0" smtClean="0"/>
              <a:t> as a </a:t>
            </a:r>
            <a:r>
              <a:rPr lang="fi-FI" sz="1100" dirty="0" err="1" smtClean="0"/>
              <a:t>replacement</a:t>
            </a:r>
            <a:r>
              <a:rPr lang="fi-FI" sz="1100" dirty="0" smtClean="0"/>
              <a:t> for </a:t>
            </a:r>
            <a:r>
              <a:rPr lang="fi-FI" sz="1100" dirty="0" err="1" smtClean="0"/>
              <a:t>gauges</a:t>
            </a:r>
            <a:r>
              <a:rPr lang="fi-FI" sz="1100" dirty="0" smtClean="0"/>
              <a:t> and </a:t>
            </a:r>
            <a:r>
              <a:rPr lang="fi-FI" sz="1100" dirty="0" err="1" smtClean="0"/>
              <a:t>speedometers</a:t>
            </a:r>
            <a:r>
              <a:rPr lang="fi-FI" sz="1100" dirty="0" smtClean="0"/>
              <a:t>.</a:t>
            </a:r>
          </a:p>
          <a:p>
            <a:r>
              <a:rPr lang="fi-FI" sz="1400" dirty="0" smtClean="0"/>
              <a:t>Import a </a:t>
            </a:r>
            <a:r>
              <a:rPr lang="fi-FI" sz="1400" dirty="0" err="1" smtClean="0"/>
              <a:t>custom</a:t>
            </a:r>
            <a:r>
              <a:rPr lang="fi-FI" sz="1400" dirty="0" smtClean="0"/>
              <a:t> </a:t>
            </a:r>
            <a:r>
              <a:rPr lang="fi-FI" sz="1400" dirty="0" err="1" smtClean="0"/>
              <a:t>visual</a:t>
            </a:r>
            <a:r>
              <a:rPr lang="fi-FI" sz="1400" dirty="0" smtClean="0"/>
              <a:t> (</a:t>
            </a:r>
            <a:r>
              <a:rPr lang="fi-FI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1400" dirty="0" smtClean="0"/>
              <a:t> =&gt; . . . =&gt; </a:t>
            </a:r>
            <a:r>
              <a:rPr lang="fi-FI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i-FI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i-FI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fi-FI" sz="1400" dirty="0" smtClean="0"/>
              <a:t> =&gt; </a:t>
            </a:r>
            <a:r>
              <a:rPr lang="fi-FI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Advanced Analytics</a:t>
            </a:r>
            <a:r>
              <a:rPr lang="fi-FI" sz="1400" dirty="0" smtClean="0"/>
              <a:t> =&gt; </a:t>
            </a:r>
            <a:r>
              <a:rPr lang="fi-FI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VitaraCharts</a:t>
            </a:r>
            <a:r>
              <a:rPr lang="fi-FI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fi-FI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MicroChart</a:t>
            </a:r>
            <a:r>
              <a:rPr lang="fi-FI" sz="1400" dirty="0" smtClean="0"/>
              <a:t>)</a:t>
            </a:r>
          </a:p>
          <a:p>
            <a:r>
              <a:rPr lang="fi-FI" sz="1400" dirty="0" smtClean="0"/>
              <a:t>Drag </a:t>
            </a:r>
            <a:r>
              <a:rPr lang="fi-FI" sz="14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contrade.Reporter</a:t>
            </a:r>
            <a:r>
              <a:rPr lang="fi-FI" sz="1400" dirty="0" smtClean="0"/>
              <a:t> into </a:t>
            </a:r>
            <a:r>
              <a:rPr lang="fi-FI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r>
              <a:rPr lang="fi-FI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Axis</a:t>
            </a:r>
            <a:r>
              <a:rPr lang="fi-FI" sz="1400" dirty="0" smtClean="0"/>
              <a:t>, </a:t>
            </a:r>
            <a:r>
              <a:rPr lang="fi-FI" sz="14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contrade.Year</a:t>
            </a:r>
            <a:r>
              <a:rPr lang="fi-FI" sz="1400" dirty="0" smtClean="0"/>
              <a:t> into </a:t>
            </a:r>
            <a:r>
              <a:rPr lang="fi-FI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Trend</a:t>
            </a:r>
            <a:r>
              <a:rPr lang="fi-FI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By, </a:t>
            </a:r>
            <a:r>
              <a:rPr lang="fi-FI" sz="14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contrade.Balanced</a:t>
            </a:r>
            <a:r>
              <a:rPr lang="fi-FI" sz="1400" dirty="0" smtClean="0"/>
              <a:t> into </a:t>
            </a:r>
            <a:r>
              <a:rPr lang="fi-FI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</a:p>
          <a:p>
            <a:r>
              <a:rPr lang="fi-FI" sz="1400" dirty="0" err="1" smtClean="0"/>
              <a:t>Illustrate</a:t>
            </a:r>
            <a:r>
              <a:rPr lang="fi-FI" sz="1400" dirty="0" smtClean="0"/>
              <a:t> </a:t>
            </a:r>
            <a:r>
              <a:rPr lang="fi-FI" sz="1400" dirty="0" err="1" smtClean="0"/>
              <a:t>within</a:t>
            </a:r>
            <a:r>
              <a:rPr lang="fi-FI" sz="1400" dirty="0" smtClean="0"/>
              <a:t> </a:t>
            </a:r>
            <a:r>
              <a:rPr lang="fi-FI" sz="1400" dirty="0" err="1" smtClean="0"/>
              <a:t>the</a:t>
            </a:r>
            <a:r>
              <a:rPr lang="fi-FI" sz="1400" dirty="0" smtClean="0"/>
              <a:t> </a:t>
            </a:r>
            <a:r>
              <a:rPr lang="fi-FI" sz="1400" dirty="0" err="1" smtClean="0"/>
              <a:t>fields</a:t>
            </a:r>
            <a:r>
              <a:rPr lang="fi-FI" sz="1400" dirty="0" smtClean="0"/>
              <a:t> </a:t>
            </a:r>
            <a:r>
              <a:rPr lang="fi-FI" sz="1400" dirty="0" err="1" smtClean="0"/>
              <a:t>three</a:t>
            </a:r>
            <a:r>
              <a:rPr lang="fi-FI" sz="1400" dirty="0" smtClean="0"/>
              <a:t> </a:t>
            </a:r>
            <a:r>
              <a:rPr lang="fi-FI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Trendline</a:t>
            </a:r>
            <a:r>
              <a:rPr lang="fi-FI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Charts</a:t>
            </a:r>
            <a:endParaRPr lang="fi-FI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i-FI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i-FI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/>
          </a:p>
          <a:p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355" y="1395400"/>
            <a:ext cx="7285401" cy="1944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668" y="2470901"/>
            <a:ext cx="2486978" cy="22168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837" y="4687800"/>
            <a:ext cx="5972719" cy="20368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0157" y="94537"/>
            <a:ext cx="6441964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examples</a:t>
            </a:r>
            <a:r>
              <a:rPr lang="fi-FI" sz="2400" dirty="0" smtClean="0"/>
              <a:t> </a:t>
            </a:r>
            <a:r>
              <a:rPr lang="fi-FI" sz="2400" dirty="0" err="1" smtClean="0"/>
              <a:t>give</a:t>
            </a:r>
            <a:r>
              <a:rPr lang="fi-FI" sz="2400" dirty="0" smtClean="0"/>
              <a:t> </a:t>
            </a:r>
            <a:r>
              <a:rPr lang="fi-FI" sz="2400" dirty="0" err="1" smtClean="0"/>
              <a:t>you</a:t>
            </a:r>
            <a:r>
              <a:rPr lang="fi-FI" sz="2400" dirty="0" smtClean="0"/>
              <a:t> </a:t>
            </a:r>
            <a:r>
              <a:rPr lang="fi-FI" sz="2400" dirty="0" err="1" smtClean="0"/>
              <a:t>ideas</a:t>
            </a:r>
            <a:r>
              <a:rPr lang="fi-FI" sz="2400" dirty="0" smtClean="0"/>
              <a:t> </a:t>
            </a:r>
            <a:r>
              <a:rPr lang="fi-FI" sz="2400" dirty="0" err="1" smtClean="0"/>
              <a:t>that</a:t>
            </a:r>
            <a:r>
              <a:rPr lang="fi-FI" sz="2400" dirty="0" smtClean="0"/>
              <a:t> </a:t>
            </a:r>
            <a:r>
              <a:rPr lang="fi-FI" sz="2400" dirty="0" err="1" smtClean="0"/>
              <a:t>you</a:t>
            </a:r>
            <a:r>
              <a:rPr lang="fi-FI" sz="2400" dirty="0" smtClean="0"/>
              <a:t> </a:t>
            </a:r>
            <a:r>
              <a:rPr lang="fi-FI" sz="2400" dirty="0" err="1" smtClean="0"/>
              <a:t>can</a:t>
            </a:r>
            <a:r>
              <a:rPr lang="fi-FI" sz="2400" dirty="0" smtClean="0"/>
              <a:t> </a:t>
            </a:r>
            <a:r>
              <a:rPr lang="fi-FI" sz="2400" dirty="0" err="1" smtClean="0"/>
              <a:t>leverage</a:t>
            </a:r>
            <a:r>
              <a:rPr lang="fi-FI" sz="2400" dirty="0" smtClean="0"/>
              <a:t> </a:t>
            </a:r>
            <a:r>
              <a:rPr lang="fi-FI" sz="2400" dirty="0" err="1" smtClean="0"/>
              <a:t>when</a:t>
            </a:r>
            <a:r>
              <a:rPr lang="fi-FI" sz="2400" dirty="0" smtClean="0"/>
              <a:t> </a:t>
            </a:r>
            <a:r>
              <a:rPr lang="fi-FI" sz="2400" dirty="0" err="1" smtClean="0"/>
              <a:t>you</a:t>
            </a:r>
            <a:r>
              <a:rPr lang="fi-FI" sz="2400" dirty="0" smtClean="0"/>
              <a:t> design </a:t>
            </a:r>
            <a:r>
              <a:rPr lang="fi-FI" sz="2400" dirty="0" err="1" smtClean="0"/>
              <a:t>dashbords</a:t>
            </a:r>
            <a:r>
              <a:rPr lang="fi-FI" sz="2400" dirty="0" smtClean="0"/>
              <a:t> and </a:t>
            </a:r>
            <a:r>
              <a:rPr lang="fi-FI" sz="2400" dirty="0" err="1" smtClean="0"/>
              <a:t>controls</a:t>
            </a:r>
            <a:r>
              <a:rPr lang="fi-FI" sz="2400" dirty="0" smtClean="0"/>
              <a:t> of </a:t>
            </a:r>
            <a:r>
              <a:rPr lang="fi-FI" sz="2400" dirty="0" err="1" smtClean="0"/>
              <a:t>them</a:t>
            </a:r>
            <a:r>
              <a:rPr lang="fi-FI" sz="2400" dirty="0" smtClean="0"/>
              <a:t> (</a:t>
            </a:r>
            <a:r>
              <a:rPr lang="fi-FI" sz="2400" dirty="0" err="1" smtClean="0"/>
              <a:t>e.g</a:t>
            </a:r>
            <a:r>
              <a:rPr lang="fi-FI" sz="2400" dirty="0" smtClean="0"/>
              <a:t>., </a:t>
            </a:r>
            <a:r>
              <a:rPr lang="fi-FI" sz="2400" dirty="0" err="1" smtClean="0"/>
              <a:t>filters</a:t>
            </a:r>
            <a:r>
              <a:rPr lang="fi-FI" sz="2400" dirty="0" smtClean="0"/>
              <a:t> and </a:t>
            </a:r>
            <a:r>
              <a:rPr lang="fi-FI" sz="2400" dirty="0" err="1" smtClean="0"/>
              <a:t>slicers</a:t>
            </a:r>
            <a:r>
              <a:rPr lang="fi-FI" sz="2400" dirty="0" smtClean="0"/>
              <a:t>).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2277" y="6078319"/>
            <a:ext cx="446647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i-FI" dirty="0"/>
              <a:t>Micro </a:t>
            </a:r>
            <a:r>
              <a:rPr lang="fi-FI" dirty="0" err="1"/>
              <a:t>charts</a:t>
            </a:r>
            <a:r>
              <a:rPr lang="fi-FI" dirty="0"/>
              <a:t> </a:t>
            </a:r>
            <a:r>
              <a:rPr lang="fi-FI" dirty="0" err="1"/>
              <a:t>provide</a:t>
            </a:r>
            <a:r>
              <a:rPr lang="fi-FI" dirty="0"/>
              <a:t> a </a:t>
            </a:r>
            <a:r>
              <a:rPr lang="fi-FI" dirty="0" err="1"/>
              <a:t>rich</a:t>
            </a:r>
            <a:r>
              <a:rPr lang="fi-FI" dirty="0"/>
              <a:t> </a:t>
            </a:r>
            <a:r>
              <a:rPr lang="fi-FI" dirty="0" err="1"/>
              <a:t>display</a:t>
            </a:r>
            <a:r>
              <a:rPr lang="fi-FI" dirty="0"/>
              <a:t> of </a:t>
            </a:r>
            <a:r>
              <a:rPr lang="fi-FI" dirty="0" err="1"/>
              <a:t>performance</a:t>
            </a:r>
            <a:r>
              <a:rPr lang="fi-FI" dirty="0"/>
              <a:t> </a:t>
            </a:r>
            <a:r>
              <a:rPr lang="fi-FI" dirty="0" err="1"/>
              <a:t>figures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smallest</a:t>
            </a:r>
            <a:r>
              <a:rPr lang="fi-FI" dirty="0"/>
              <a:t> of </a:t>
            </a:r>
            <a:r>
              <a:rPr lang="fi-FI" dirty="0" err="1"/>
              <a:t>spaces</a:t>
            </a:r>
            <a:r>
              <a:rPr lang="fi-FI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20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" y="182810"/>
            <a:ext cx="5582195" cy="1325563"/>
          </a:xfrm>
        </p:spPr>
        <p:txBody>
          <a:bodyPr>
            <a:noAutofit/>
          </a:bodyPr>
          <a:lstStyle/>
          <a:p>
            <a:r>
              <a:rPr lang="fi-FI" sz="3600" dirty="0" smtClean="0"/>
              <a:t>15. </a:t>
            </a:r>
            <a:r>
              <a:rPr lang="fi-FI" sz="3600" dirty="0" err="1" smtClean="0"/>
              <a:t>Learn</a:t>
            </a:r>
            <a:r>
              <a:rPr lang="fi-FI" sz="3600" dirty="0" smtClean="0"/>
              <a:t> to </a:t>
            </a:r>
            <a:r>
              <a:rPr lang="fi-FI" sz="3600" dirty="0" err="1" smtClean="0"/>
              <a:t>prepare</a:t>
            </a:r>
            <a:r>
              <a:rPr lang="fi-FI" sz="3600" dirty="0" smtClean="0"/>
              <a:t> </a:t>
            </a:r>
            <a:r>
              <a:rPr lang="fi-FI" sz="3600" dirty="0" err="1" smtClean="0"/>
              <a:t>datasets</a:t>
            </a:r>
            <a:r>
              <a:rPr lang="fi-FI" sz="3600" dirty="0" smtClean="0"/>
              <a:t> </a:t>
            </a:r>
            <a:r>
              <a:rPr lang="fi-FI" sz="3600" dirty="0" err="1" smtClean="0"/>
              <a:t>within</a:t>
            </a:r>
            <a:r>
              <a:rPr lang="fi-FI" sz="3600" dirty="0" smtClean="0"/>
              <a:t> Power BI Desktop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604406"/>
            <a:ext cx="4202197" cy="4948794"/>
          </a:xfrm>
        </p:spPr>
        <p:txBody>
          <a:bodyPr>
            <a:normAutofit/>
          </a:bodyPr>
          <a:lstStyle/>
          <a:p>
            <a:r>
              <a:rPr lang="fi-FI" sz="2000" dirty="0" err="1" smtClean="0"/>
              <a:t>Download</a:t>
            </a:r>
            <a:r>
              <a:rPr lang="fi-FI" sz="2000" dirty="0" smtClean="0"/>
              <a:t> </a:t>
            </a:r>
            <a:r>
              <a:rPr lang="fi-FI" sz="2000" dirty="0" err="1" smtClean="0"/>
              <a:t>commodities</a:t>
            </a:r>
            <a:r>
              <a:rPr lang="fi-FI" sz="2000" dirty="0" smtClean="0"/>
              <a:t> </a:t>
            </a:r>
            <a:r>
              <a:rPr lang="fi-FI" sz="2000" dirty="0" err="1" smtClean="0"/>
              <a:t>using</a:t>
            </a:r>
            <a:r>
              <a:rPr lang="fi-FI" sz="2000" dirty="0" smtClean="0"/>
              <a:t> </a:t>
            </a:r>
            <a:r>
              <a:rPr lang="fi-FI" sz="2000" dirty="0" err="1" smtClean="0"/>
              <a:t>two</a:t>
            </a:r>
            <a:r>
              <a:rPr lang="fi-FI" sz="2000" dirty="0" smtClean="0"/>
              <a:t> </a:t>
            </a:r>
            <a:r>
              <a:rPr lang="fi-FI" sz="2000" dirty="0" err="1" smtClean="0"/>
              <a:t>digits</a:t>
            </a:r>
            <a:r>
              <a:rPr lang="fi-FI" sz="2000" dirty="0" smtClean="0"/>
              <a:t> </a:t>
            </a:r>
            <a:r>
              <a:rPr lang="fi-FI" sz="2000" dirty="0" err="1" smtClean="0"/>
              <a:t>commondity</a:t>
            </a:r>
            <a:r>
              <a:rPr lang="fi-FI" sz="2000" dirty="0" smtClean="0"/>
              <a:t> </a:t>
            </a:r>
            <a:r>
              <a:rPr lang="fi-FI" sz="2000" dirty="0" err="1" smtClean="0"/>
              <a:t>codes</a:t>
            </a:r>
            <a:r>
              <a:rPr lang="fi-FI" sz="2000" dirty="0" smtClean="0"/>
              <a:t> (</a:t>
            </a:r>
            <a:r>
              <a:rPr lang="fi-FI" sz="2000" dirty="0" err="1" smtClean="0"/>
              <a:t>there</a:t>
            </a:r>
            <a:r>
              <a:rPr lang="fi-FI" sz="2000" dirty="0" smtClean="0"/>
              <a:t> </a:t>
            </a:r>
            <a:r>
              <a:rPr lang="fi-FI" sz="2000" dirty="0" err="1" smtClean="0"/>
              <a:t>are</a:t>
            </a:r>
            <a:r>
              <a:rPr lang="fi-FI" sz="2000" dirty="0" smtClean="0"/>
              <a:t> </a:t>
            </a:r>
            <a:r>
              <a:rPr lang="fi-FI" sz="2000" dirty="0" err="1" smtClean="0"/>
              <a:t>not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codes</a:t>
            </a:r>
            <a:r>
              <a:rPr lang="fi-FI" sz="2000" dirty="0" smtClean="0"/>
              <a:t> 77 and 98) into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five</a:t>
            </a:r>
            <a:r>
              <a:rPr lang="fi-FI" sz="2000" dirty="0" smtClean="0"/>
              <a:t> </a:t>
            </a:r>
            <a:r>
              <a:rPr lang="fi-FI" sz="2000" dirty="0" err="1" smtClean="0"/>
              <a:t>files</a:t>
            </a:r>
            <a:r>
              <a:rPr lang="fi-FI" sz="2000" dirty="0" smtClean="0"/>
              <a:t>.</a:t>
            </a:r>
            <a:endParaRPr lang="en-US" sz="2000" dirty="0" smtClean="0"/>
          </a:p>
          <a:p>
            <a:r>
              <a:rPr lang="en-US" sz="2000" dirty="0" smtClean="0"/>
              <a:t>Import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(1).csv</a:t>
            </a:r>
            <a:r>
              <a:rPr lang="en-US" sz="2000" dirty="0" smtClean="0"/>
              <a:t> –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(5).csv</a:t>
            </a:r>
            <a:r>
              <a:rPr lang="en-US" sz="2000" dirty="0" smtClean="0"/>
              <a:t> (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 Data</a:t>
            </a:r>
            <a:r>
              <a:rPr lang="en-US" sz="2000" dirty="0" smtClean="0"/>
              <a:t> =&gt;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Text/CSV</a:t>
            </a:r>
            <a:r>
              <a:rPr lang="en-US" sz="2000" dirty="0" smtClean="0"/>
              <a:t>)</a:t>
            </a:r>
          </a:p>
          <a:p>
            <a:r>
              <a:rPr lang="fi-FI" sz="2000" dirty="0" err="1" smtClean="0"/>
              <a:t>Click</a:t>
            </a:r>
            <a:r>
              <a:rPr lang="fi-FI" sz="2000" dirty="0" smtClean="0"/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fi-FI" sz="2000" dirty="0" smtClean="0"/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Edit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Queries</a:t>
            </a:r>
            <a:endParaRPr lang="fi-FI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fi-FI" sz="2000" dirty="0" smtClean="0"/>
              <a:t> </a:t>
            </a:r>
            <a:r>
              <a:rPr lang="fi-FI" sz="2000" dirty="0" err="1" smtClean="0"/>
              <a:t>from</a:t>
            </a:r>
            <a:r>
              <a:rPr lang="fi-FI" sz="2000" dirty="0" smtClean="0"/>
              <a:t> </a:t>
            </a:r>
            <a:r>
              <a:rPr lang="en-US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(1)</a:t>
            </a:r>
            <a:r>
              <a:rPr lang="en-US" sz="2000" dirty="0" smtClean="0"/>
              <a:t> – </a:t>
            </a:r>
            <a:r>
              <a:rPr lang="en-US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(5) </a:t>
            </a:r>
            <a:r>
              <a:rPr lang="en-US" sz="2000" dirty="0" smtClean="0"/>
              <a:t>– leave the columns 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r>
              <a:rPr lang="en-US" sz="2000" dirty="0" smtClean="0"/>
              <a:t>, 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Trade Flow</a:t>
            </a:r>
            <a:r>
              <a:rPr lang="en-US" sz="2000" dirty="0" smtClean="0"/>
              <a:t>, 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Reporter Code</a:t>
            </a:r>
            <a:r>
              <a:rPr lang="en-US" sz="2000" dirty="0" smtClean="0"/>
              <a:t>, 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Reporter</a:t>
            </a:r>
            <a:r>
              <a:rPr lang="en-US" sz="2000" dirty="0" smtClean="0"/>
              <a:t>, </a:t>
            </a:r>
            <a:r>
              <a:rPr lang="en-US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Commondity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Code</a:t>
            </a:r>
            <a:r>
              <a:rPr lang="en-US" sz="2000" dirty="0" smtClean="0"/>
              <a:t>, </a:t>
            </a:r>
            <a:r>
              <a:rPr lang="en-US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Commondity</a:t>
            </a:r>
            <a:r>
              <a:rPr lang="en-US" sz="2000" dirty="0" smtClean="0"/>
              <a:t>, and 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Trade Value (US$)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000917" y="1202642"/>
            <a:ext cx="5853047" cy="44012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i-FI" sz="2800" dirty="0" err="1" smtClean="0"/>
              <a:t>There</a:t>
            </a:r>
            <a:r>
              <a:rPr lang="fi-FI" sz="2800" dirty="0" smtClean="0"/>
              <a:t> </a:t>
            </a:r>
            <a:r>
              <a:rPr lang="fi-FI" sz="2800" dirty="0" err="1" smtClean="0"/>
              <a:t>are</a:t>
            </a:r>
            <a:r>
              <a:rPr lang="fi-FI" sz="2800" dirty="0" smtClean="0"/>
              <a:t> </a:t>
            </a:r>
            <a:r>
              <a:rPr lang="fi-FI" sz="2800" dirty="0" err="1" smtClean="0"/>
              <a:t>many</a:t>
            </a:r>
            <a:r>
              <a:rPr lang="fi-FI" sz="2800" dirty="0" smtClean="0"/>
              <a:t> open data </a:t>
            </a:r>
            <a:r>
              <a:rPr lang="fi-FI" sz="2800" dirty="0" err="1" smtClean="0"/>
              <a:t>sources</a:t>
            </a:r>
            <a:r>
              <a:rPr lang="fi-FI" sz="2800" dirty="0" smtClean="0"/>
              <a:t>. </a:t>
            </a:r>
            <a:r>
              <a:rPr lang="fi-FI" sz="2800" dirty="0" err="1" smtClean="0"/>
              <a:t>However</a:t>
            </a:r>
            <a:r>
              <a:rPr lang="fi-FI" sz="2800" dirty="0" smtClean="0"/>
              <a:t>, </a:t>
            </a:r>
            <a:r>
              <a:rPr lang="fi-FI" sz="2800" dirty="0" err="1" smtClean="0"/>
              <a:t>they</a:t>
            </a:r>
            <a:r>
              <a:rPr lang="fi-FI" sz="2800" dirty="0" smtClean="0"/>
              <a:t> </a:t>
            </a:r>
            <a:r>
              <a:rPr lang="fi-FI" sz="2800" dirty="0" err="1" smtClean="0"/>
              <a:t>might</a:t>
            </a:r>
            <a:r>
              <a:rPr lang="fi-FI" sz="2800" dirty="0" smtClean="0"/>
              <a:t> </a:t>
            </a:r>
            <a:r>
              <a:rPr lang="fi-FI" sz="2800" dirty="0" err="1" smtClean="0"/>
              <a:t>not</a:t>
            </a:r>
            <a:r>
              <a:rPr lang="fi-FI" sz="2800" dirty="0" smtClean="0"/>
              <a:t> </a:t>
            </a:r>
            <a:r>
              <a:rPr lang="fi-FI" sz="2800" dirty="0" err="1" smtClean="0"/>
              <a:t>allow</a:t>
            </a:r>
            <a:r>
              <a:rPr lang="fi-FI" sz="2800" dirty="0" smtClean="0"/>
              <a:t> to </a:t>
            </a:r>
            <a:r>
              <a:rPr lang="fi-FI" sz="2800" dirty="0" err="1" smtClean="0"/>
              <a:t>download</a:t>
            </a:r>
            <a:r>
              <a:rPr lang="fi-FI" sz="2800" dirty="0" smtClean="0"/>
              <a:t> </a:t>
            </a:r>
            <a:r>
              <a:rPr lang="fi-FI" sz="2800" dirty="0" err="1" smtClean="0"/>
              <a:t>the</a:t>
            </a:r>
            <a:r>
              <a:rPr lang="fi-FI" sz="2800" dirty="0" smtClean="0"/>
              <a:t> </a:t>
            </a:r>
            <a:r>
              <a:rPr lang="fi-FI" sz="2800" dirty="0" err="1" smtClean="0"/>
              <a:t>whole</a:t>
            </a:r>
            <a:r>
              <a:rPr lang="fi-FI" sz="2800" dirty="0" smtClean="0"/>
              <a:t> dataset. </a:t>
            </a:r>
            <a:r>
              <a:rPr lang="fi-FI" sz="2800" dirty="0" err="1" smtClean="0"/>
              <a:t>Therefore</a:t>
            </a:r>
            <a:r>
              <a:rPr lang="fi-FI" sz="2800" dirty="0" smtClean="0"/>
              <a:t>, </a:t>
            </a:r>
            <a:r>
              <a:rPr lang="fi-FI" sz="2800" dirty="0" err="1" smtClean="0"/>
              <a:t>we</a:t>
            </a:r>
            <a:r>
              <a:rPr lang="fi-FI" sz="2800" dirty="0" smtClean="0"/>
              <a:t> </a:t>
            </a:r>
            <a:r>
              <a:rPr lang="fi-FI" sz="2800" dirty="0" err="1" smtClean="0"/>
              <a:t>have</a:t>
            </a:r>
            <a:r>
              <a:rPr lang="fi-FI" sz="2800" dirty="0" smtClean="0"/>
              <a:t> to </a:t>
            </a:r>
            <a:r>
              <a:rPr lang="fi-FI" sz="2800" dirty="0" err="1" smtClean="0"/>
              <a:t>download</a:t>
            </a:r>
            <a:r>
              <a:rPr lang="fi-FI" sz="2800" dirty="0" smtClean="0"/>
              <a:t> </a:t>
            </a:r>
            <a:r>
              <a:rPr lang="fi-FI" sz="2800" dirty="0" err="1" smtClean="0"/>
              <a:t>several</a:t>
            </a:r>
            <a:r>
              <a:rPr lang="fi-FI" sz="2800" dirty="0" smtClean="0"/>
              <a:t> </a:t>
            </a:r>
            <a:r>
              <a:rPr lang="fi-FI" sz="2800" dirty="0" err="1" smtClean="0"/>
              <a:t>datasets</a:t>
            </a:r>
            <a:r>
              <a:rPr lang="fi-FI" sz="2800" dirty="0" smtClean="0"/>
              <a:t> and </a:t>
            </a:r>
            <a:r>
              <a:rPr lang="fi-FI" sz="2800" dirty="0" err="1" smtClean="0"/>
              <a:t>combine</a:t>
            </a:r>
            <a:r>
              <a:rPr lang="fi-FI" sz="2800" dirty="0" smtClean="0"/>
              <a:t> </a:t>
            </a:r>
            <a:r>
              <a:rPr lang="fi-FI" sz="2800" dirty="0" err="1" smtClean="0"/>
              <a:t>them</a:t>
            </a:r>
            <a:r>
              <a:rPr lang="fi-FI" sz="2800" dirty="0" smtClean="0"/>
              <a:t> </a:t>
            </a:r>
            <a:r>
              <a:rPr lang="fi-FI" sz="2800" dirty="0" err="1" smtClean="0"/>
              <a:t>by</a:t>
            </a:r>
            <a:r>
              <a:rPr lang="fi-FI" sz="2800" dirty="0" smtClean="0"/>
              <a:t> </a:t>
            </a:r>
            <a:r>
              <a:rPr lang="fi-FI" sz="2800" dirty="0" err="1" smtClean="0"/>
              <a:t>ourselfs</a:t>
            </a:r>
            <a:r>
              <a:rPr lang="fi-FI" sz="2800" dirty="0" smtClean="0"/>
              <a:t>. </a:t>
            </a:r>
            <a:r>
              <a:rPr lang="fi-FI" sz="2800" dirty="0" err="1" smtClean="0"/>
              <a:t>Moreover</a:t>
            </a:r>
            <a:r>
              <a:rPr lang="fi-FI" sz="2800" dirty="0" smtClean="0"/>
              <a:t>, data </a:t>
            </a:r>
            <a:r>
              <a:rPr lang="fi-FI" sz="2800" dirty="0" err="1" smtClean="0"/>
              <a:t>might</a:t>
            </a:r>
            <a:r>
              <a:rPr lang="fi-FI" sz="2800" dirty="0" smtClean="0"/>
              <a:t> </a:t>
            </a:r>
            <a:r>
              <a:rPr lang="fi-FI" sz="2800" dirty="0" err="1" smtClean="0"/>
              <a:t>be</a:t>
            </a:r>
            <a:r>
              <a:rPr lang="fi-FI" sz="2800" dirty="0" smtClean="0"/>
              <a:t> </a:t>
            </a:r>
            <a:r>
              <a:rPr lang="fi-FI" sz="2800" dirty="0" err="1" smtClean="0"/>
              <a:t>noisy</a:t>
            </a:r>
            <a:r>
              <a:rPr lang="fi-FI" sz="2800" dirty="0" smtClean="0"/>
              <a:t>, i.e., it </a:t>
            </a:r>
            <a:r>
              <a:rPr lang="en-US" sz="2800" dirty="0" smtClean="0"/>
              <a:t>is with </a:t>
            </a:r>
            <a:r>
              <a:rPr lang="en-US" sz="2800" dirty="0"/>
              <a:t>a large amount of additional meaningless information </a:t>
            </a:r>
            <a:r>
              <a:rPr lang="fi-FI" sz="2800" dirty="0" err="1" smtClean="0"/>
              <a:t>that</a:t>
            </a:r>
            <a:r>
              <a:rPr lang="fi-FI" sz="2800" dirty="0" smtClean="0"/>
              <a:t> </a:t>
            </a:r>
            <a:r>
              <a:rPr lang="fi-FI" sz="2800" dirty="0" err="1" smtClean="0"/>
              <a:t>will</a:t>
            </a:r>
            <a:r>
              <a:rPr lang="fi-FI" sz="2800" dirty="0" smtClean="0"/>
              <a:t> </a:t>
            </a:r>
            <a:r>
              <a:rPr lang="fi-FI" sz="2800" dirty="0" err="1" smtClean="0"/>
              <a:t>be</a:t>
            </a:r>
            <a:r>
              <a:rPr lang="fi-FI" sz="2800" dirty="0" smtClean="0"/>
              <a:t> </a:t>
            </a:r>
            <a:r>
              <a:rPr lang="fi-FI" sz="2800" dirty="0" err="1" smtClean="0"/>
              <a:t>removed</a:t>
            </a:r>
            <a:r>
              <a:rPr lang="fi-FI" sz="2800" dirty="0" smtClean="0"/>
              <a:t> to </a:t>
            </a:r>
            <a:r>
              <a:rPr lang="fi-FI" sz="2800" dirty="0" err="1" smtClean="0"/>
              <a:t>figure</a:t>
            </a:r>
            <a:r>
              <a:rPr lang="fi-FI" sz="2800" dirty="0" smtClean="0"/>
              <a:t> out </a:t>
            </a:r>
            <a:r>
              <a:rPr lang="fi-FI" sz="2800" dirty="0" err="1" smtClean="0"/>
              <a:t>signals</a:t>
            </a:r>
            <a:r>
              <a:rPr lang="fi-FI" sz="2800" dirty="0" smtClean="0"/>
              <a:t> </a:t>
            </a:r>
            <a:r>
              <a:rPr lang="fi-FI" sz="2800" dirty="0" err="1" smtClean="0"/>
              <a:t>from</a:t>
            </a:r>
            <a:r>
              <a:rPr lang="fi-FI" sz="2800" dirty="0" smtClean="0"/>
              <a:t> </a:t>
            </a:r>
            <a:r>
              <a:rPr lang="fi-FI" sz="2800" dirty="0" err="1" smtClean="0"/>
              <a:t>the</a:t>
            </a:r>
            <a:r>
              <a:rPr lang="fi-FI" sz="2800" dirty="0" smtClean="0"/>
              <a:t> data.</a:t>
            </a:r>
            <a:endParaRPr lang="fi-FI" sz="2400" dirty="0" smtClean="0"/>
          </a:p>
        </p:txBody>
      </p:sp>
    </p:spTree>
    <p:extLst>
      <p:ext uri="{BB962C8B-B14F-4D97-AF65-F5344CB8AC3E}">
        <p14:creationId xmlns:p14="http://schemas.microsoft.com/office/powerpoint/2010/main" val="310354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5371012" cy="1325563"/>
          </a:xfrm>
        </p:spPr>
        <p:txBody>
          <a:bodyPr>
            <a:normAutofit/>
          </a:bodyPr>
          <a:lstStyle/>
          <a:p>
            <a:r>
              <a:rPr lang="fi-FI" sz="3600" dirty="0" smtClean="0"/>
              <a:t>16. </a:t>
            </a:r>
            <a:r>
              <a:rPr lang="fi-FI" sz="3600" dirty="0" err="1" smtClean="0"/>
              <a:t>Learn</a:t>
            </a:r>
            <a:r>
              <a:rPr lang="fi-FI" sz="3600" dirty="0" smtClean="0"/>
              <a:t> to </a:t>
            </a:r>
            <a:r>
              <a:rPr lang="fi-FI" sz="3600" dirty="0" err="1" smtClean="0"/>
              <a:t>append</a:t>
            </a:r>
            <a:r>
              <a:rPr lang="fi-FI" sz="3600" dirty="0" smtClean="0"/>
              <a:t> </a:t>
            </a:r>
            <a:r>
              <a:rPr lang="fi-FI" sz="3600" dirty="0" err="1" smtClean="0"/>
              <a:t>tables</a:t>
            </a:r>
            <a:r>
              <a:rPr lang="fi-FI" sz="3600" dirty="0" smtClean="0"/>
              <a:t> </a:t>
            </a:r>
            <a:r>
              <a:rPr lang="fi-FI" sz="3600" dirty="0" err="1" smtClean="0"/>
              <a:t>within</a:t>
            </a:r>
            <a:r>
              <a:rPr lang="fi-FI" sz="3600" dirty="0" smtClean="0"/>
              <a:t> Power BI Desktop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345" y="1716928"/>
            <a:ext cx="4779498" cy="2958237"/>
          </a:xfrm>
        </p:spPr>
        <p:txBody>
          <a:bodyPr>
            <a:normAutofit fontScale="92500" lnSpcReduction="20000"/>
          </a:bodyPr>
          <a:lstStyle/>
          <a:p>
            <a:r>
              <a:rPr lang="fi-FI" sz="2000" dirty="0" err="1" smtClean="0"/>
              <a:t>Append</a:t>
            </a:r>
            <a:r>
              <a:rPr lang="fi-FI" sz="2000" dirty="0" smtClean="0"/>
              <a:t> </a:t>
            </a:r>
            <a:r>
              <a:rPr lang="fi-FI" sz="2000" dirty="0" err="1" smtClean="0"/>
              <a:t>tables</a:t>
            </a:r>
            <a:r>
              <a:rPr lang="fi-FI" sz="2000" dirty="0" smtClean="0"/>
              <a:t> </a:t>
            </a:r>
            <a:r>
              <a:rPr lang="en-US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(1)</a:t>
            </a:r>
            <a:r>
              <a:rPr lang="en-US" sz="2000" dirty="0" smtClean="0"/>
              <a:t> – </a:t>
            </a:r>
            <a:r>
              <a:rPr lang="en-US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(5)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smtClean="0"/>
              <a:t>(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Editor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smtClean="0"/>
              <a:t>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Queries</a:t>
            </a:r>
            <a:r>
              <a:rPr lang="fi-FI" sz="2000" dirty="0" smtClean="0"/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i-FI" sz="2000" dirty="0" smtClean="0"/>
              <a:t>)</a:t>
            </a:r>
            <a:endParaRPr lang="fi-FI" sz="2000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000" dirty="0" err="1" smtClean="0"/>
              <a:t>Apply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changes</a:t>
            </a:r>
            <a:r>
              <a:rPr lang="fi-FI" sz="2000" dirty="0" smtClean="0"/>
              <a:t> </a:t>
            </a:r>
            <a:r>
              <a:rPr lang="fi-FI" sz="2000" dirty="0" err="1" smtClean="0"/>
              <a:t>by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&amp;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endParaRPr lang="fi-FI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000" dirty="0" err="1" smtClean="0"/>
              <a:t>Create</a:t>
            </a:r>
            <a:r>
              <a:rPr lang="fi-FI" sz="2000" dirty="0" smtClean="0"/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smtClean="0"/>
              <a:t>into 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Append1</a:t>
            </a:r>
            <a:r>
              <a:rPr lang="fi-FI" sz="2000" dirty="0" smtClean="0"/>
              <a:t> as </a:t>
            </a:r>
            <a:r>
              <a:rPr lang="fi-FI" sz="2000" dirty="0" err="1" smtClean="0"/>
              <a:t>follows</a:t>
            </a:r>
            <a:r>
              <a:rPr lang="fi-FI" sz="2000" dirty="0" smtClean="0"/>
              <a:t>:</a:t>
            </a:r>
          </a:p>
          <a:p>
            <a:endParaRPr lang="fi-FI" sz="2000" dirty="0"/>
          </a:p>
          <a:p>
            <a:endParaRPr lang="fi-FI" sz="2000" dirty="0" smtClean="0"/>
          </a:p>
          <a:p>
            <a:r>
              <a:rPr lang="fi-FI" sz="2000" dirty="0" err="1" smtClean="0"/>
              <a:t>Validate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result</a:t>
            </a:r>
            <a:r>
              <a:rPr lang="fi-FI" sz="2000" dirty="0" smtClean="0"/>
              <a:t> </a:t>
            </a:r>
            <a:r>
              <a:rPr lang="fi-FI" sz="2000" dirty="0" err="1" smtClean="0"/>
              <a:t>within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VitaraCharts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MicroChart</a:t>
            </a:r>
            <a:endParaRPr lang="fi-FI" sz="2000" dirty="0" smtClean="0"/>
          </a:p>
          <a:p>
            <a:endParaRPr lang="fi-FI" sz="2000" dirty="0"/>
          </a:p>
          <a:p>
            <a:pPr marL="0" indent="0">
              <a:buNone/>
            </a:pPr>
            <a:endParaRPr lang="fi-FI" sz="2000" dirty="0"/>
          </a:p>
          <a:p>
            <a:pPr marL="0" indent="0">
              <a:buNone/>
            </a:pPr>
            <a:endParaRPr lang="fi-FI" sz="20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99" y="4497653"/>
            <a:ext cx="3882195" cy="20981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5799" y="3295219"/>
            <a:ext cx="43325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Balanced commodity = IF('Append1'[Trade Flow]="import";'Append1'[Trade Value (US$)]*-1;'Append1'[Trade Value (US$)])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293" y="4335516"/>
            <a:ext cx="1625102" cy="22763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289" y="2481359"/>
            <a:ext cx="3917458" cy="40811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50036" y="167640"/>
            <a:ext cx="6441964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i-FI" sz="2400" dirty="0" smtClean="0"/>
              <a:t>Visual </a:t>
            </a:r>
            <a:r>
              <a:rPr lang="fi-FI" sz="2400" dirty="0" err="1" smtClean="0"/>
              <a:t>discoveries</a:t>
            </a:r>
            <a:r>
              <a:rPr lang="fi-FI" sz="2400" dirty="0" smtClean="0"/>
              <a:t>, for </a:t>
            </a:r>
            <a:r>
              <a:rPr lang="fi-FI" sz="2400" dirty="0" err="1" smtClean="0"/>
              <a:t>example</a:t>
            </a:r>
            <a:r>
              <a:rPr lang="fi-FI" sz="2400" dirty="0" smtClean="0"/>
              <a:t>, </a:t>
            </a:r>
            <a:r>
              <a:rPr lang="fi-FI" sz="2400" dirty="0" err="1" smtClean="0"/>
              <a:t>within</a:t>
            </a:r>
            <a:r>
              <a:rPr lang="fi-FI" sz="2400" dirty="0" smtClean="0"/>
              <a:t> </a:t>
            </a:r>
            <a:r>
              <a:rPr lang="fi-FI" sz="2400" dirty="0" err="1" smtClean="0"/>
              <a:t>microcharts</a:t>
            </a:r>
            <a:r>
              <a:rPr lang="fi-FI" sz="2400" dirty="0" smtClean="0"/>
              <a:t> </a:t>
            </a:r>
            <a:r>
              <a:rPr lang="en-US" sz="2400" dirty="0" smtClean="0"/>
              <a:t>reveal errors or other wonderings </a:t>
            </a:r>
            <a:r>
              <a:rPr lang="en-US" sz="2400" dirty="0"/>
              <a:t>in the </a:t>
            </a:r>
            <a:r>
              <a:rPr lang="en-US" sz="2400" dirty="0" smtClean="0"/>
              <a:t>data. In this case, each reporter (i.e., country) have own systems in where the commodities are written differently (e.g., </a:t>
            </a:r>
            <a:r>
              <a:rPr lang="en-US" sz="2400" dirty="0" err="1" smtClean="0"/>
              <a:t>Aluminium</a:t>
            </a:r>
            <a:r>
              <a:rPr lang="en-US" sz="2400" dirty="0" smtClean="0"/>
              <a:t> and Aluminum). Therefore, the dimension table is needed.</a:t>
            </a:r>
            <a:endParaRPr lang="fi-FI" sz="2400" dirty="0" smtClean="0"/>
          </a:p>
        </p:txBody>
      </p:sp>
    </p:spTree>
    <p:extLst>
      <p:ext uri="{BB962C8B-B14F-4D97-AF65-F5344CB8AC3E}">
        <p14:creationId xmlns:p14="http://schemas.microsoft.com/office/powerpoint/2010/main" val="110685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450" y="223157"/>
            <a:ext cx="5346996" cy="1325563"/>
          </a:xfrm>
        </p:spPr>
        <p:txBody>
          <a:bodyPr>
            <a:noAutofit/>
          </a:bodyPr>
          <a:lstStyle/>
          <a:p>
            <a:r>
              <a:rPr lang="fi-FI" sz="3600" dirty="0" smtClean="0"/>
              <a:t>17. </a:t>
            </a:r>
            <a:r>
              <a:rPr lang="fi-FI" sz="3600" dirty="0" err="1" smtClean="0"/>
              <a:t>Learn</a:t>
            </a:r>
            <a:r>
              <a:rPr lang="fi-FI" sz="3600" dirty="0" smtClean="0"/>
              <a:t> to </a:t>
            </a:r>
            <a:r>
              <a:rPr lang="fi-FI" sz="3600" dirty="0" err="1" smtClean="0"/>
              <a:t>make</a:t>
            </a:r>
            <a:r>
              <a:rPr lang="fi-FI" sz="3600" dirty="0" smtClean="0"/>
              <a:t> data </a:t>
            </a:r>
            <a:r>
              <a:rPr lang="fi-FI" sz="3600" dirty="0" err="1" smtClean="0"/>
              <a:t>model</a:t>
            </a:r>
            <a:r>
              <a:rPr lang="fi-FI" sz="3600" dirty="0" smtClean="0"/>
              <a:t> </a:t>
            </a:r>
            <a:r>
              <a:rPr lang="fi-FI" sz="3600" dirty="0" err="1" smtClean="0"/>
              <a:t>within</a:t>
            </a:r>
            <a:r>
              <a:rPr lang="fi-FI" sz="3600" dirty="0" smtClean="0"/>
              <a:t> Power BI Desktop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665" y="1699846"/>
            <a:ext cx="4779498" cy="4607169"/>
          </a:xfrm>
        </p:spPr>
        <p:txBody>
          <a:bodyPr>
            <a:normAutofit lnSpcReduction="10000"/>
          </a:bodyPr>
          <a:lstStyle/>
          <a:p>
            <a:r>
              <a:rPr lang="fi-FI" sz="2000" dirty="0" err="1" smtClean="0"/>
              <a:t>When</a:t>
            </a:r>
            <a:r>
              <a:rPr lang="fi-FI" sz="2000" dirty="0" smtClean="0"/>
              <a:t> </a:t>
            </a:r>
            <a:r>
              <a:rPr lang="fi-FI" sz="2000" dirty="0" err="1" smtClean="0"/>
              <a:t>we</a:t>
            </a:r>
            <a:r>
              <a:rPr lang="fi-FI" sz="2000" dirty="0" smtClean="0"/>
              <a:t> </a:t>
            </a:r>
            <a:r>
              <a:rPr lang="fi-FI" sz="2000" dirty="0" err="1" smtClean="0"/>
              <a:t>validate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result</a:t>
            </a:r>
            <a:r>
              <a:rPr lang="fi-FI" sz="2000" dirty="0" smtClean="0"/>
              <a:t> </a:t>
            </a:r>
            <a:r>
              <a:rPr lang="fi-FI" sz="2000" dirty="0" err="1" smtClean="0"/>
              <a:t>within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VitaraCharts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MicroChart</a:t>
            </a:r>
            <a:r>
              <a:rPr lang="fi-FI" sz="2000" dirty="0" smtClean="0"/>
              <a:t>, </a:t>
            </a:r>
            <a:r>
              <a:rPr lang="fi-FI" sz="2000" dirty="0" err="1" smtClean="0"/>
              <a:t>then</a:t>
            </a:r>
            <a:r>
              <a:rPr lang="fi-FI" sz="2000" dirty="0" smtClean="0"/>
              <a:t> </a:t>
            </a:r>
            <a:r>
              <a:rPr lang="fi-FI" sz="2000" dirty="0" err="1" smtClean="0"/>
              <a:t>we</a:t>
            </a:r>
            <a:r>
              <a:rPr lang="fi-FI" sz="2000" dirty="0" smtClean="0"/>
              <a:t> </a:t>
            </a:r>
            <a:r>
              <a:rPr lang="fi-FI" sz="2000" dirty="0" err="1" smtClean="0"/>
              <a:t>realized</a:t>
            </a:r>
            <a:r>
              <a:rPr lang="fi-FI" sz="2000" dirty="0" smtClean="0"/>
              <a:t> </a:t>
            </a:r>
            <a:r>
              <a:rPr lang="fi-FI" sz="2000" dirty="0" err="1" smtClean="0"/>
              <a:t>that</a:t>
            </a:r>
            <a:r>
              <a:rPr lang="fi-FI" sz="2000" dirty="0" smtClean="0"/>
              <a:t>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Commodity</a:t>
            </a:r>
            <a:r>
              <a:rPr lang="fi-FI" sz="2000" dirty="0" smtClean="0"/>
              <a:t> </a:t>
            </a:r>
            <a:r>
              <a:rPr lang="fi-FI" sz="2000" dirty="0" err="1" smtClean="0"/>
              <a:t>can</a:t>
            </a:r>
            <a:r>
              <a:rPr lang="fi-FI" sz="2000" dirty="0" smtClean="0"/>
              <a:t> </a:t>
            </a:r>
            <a:r>
              <a:rPr lang="fi-FI" sz="2000" dirty="0" err="1" smtClean="0"/>
              <a:t>vary</a:t>
            </a:r>
            <a:r>
              <a:rPr lang="fi-FI" sz="2000" dirty="0" smtClean="0"/>
              <a:t> (i.e.,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commodity</a:t>
            </a:r>
            <a:r>
              <a:rPr lang="fi-FI" sz="2000" dirty="0" smtClean="0"/>
              <a:t> </a:t>
            </a:r>
            <a:r>
              <a:rPr lang="fi-FI" sz="2000" dirty="0" err="1" smtClean="0"/>
              <a:t>has</a:t>
            </a:r>
            <a:r>
              <a:rPr lang="fi-FI" sz="2000" dirty="0" smtClean="0"/>
              <a:t> </a:t>
            </a:r>
            <a:r>
              <a:rPr lang="fi-FI" sz="2000" dirty="0" err="1" smtClean="0"/>
              <a:t>one</a:t>
            </a:r>
            <a:r>
              <a:rPr lang="fi-FI" sz="2000" dirty="0" smtClean="0"/>
              <a:t> </a:t>
            </a:r>
            <a:r>
              <a:rPr lang="fi-FI" sz="2000" dirty="0" err="1" smtClean="0"/>
              <a:t>code</a:t>
            </a:r>
            <a:r>
              <a:rPr lang="fi-FI" sz="2000" dirty="0" smtClean="0"/>
              <a:t> </a:t>
            </a:r>
            <a:r>
              <a:rPr lang="fi-FI" sz="2000" dirty="0" err="1" smtClean="0"/>
              <a:t>but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descriptions</a:t>
            </a:r>
            <a:r>
              <a:rPr lang="fi-FI" sz="2000" dirty="0" smtClean="0"/>
              <a:t> </a:t>
            </a:r>
            <a:r>
              <a:rPr lang="fi-FI" sz="2000" dirty="0" err="1" smtClean="0"/>
              <a:t>differ</a:t>
            </a:r>
            <a:r>
              <a:rPr lang="fi-FI" sz="2000" dirty="0" smtClean="0"/>
              <a:t>). </a:t>
            </a:r>
            <a:r>
              <a:rPr lang="fi-FI" sz="2000" dirty="0" err="1" smtClean="0"/>
              <a:t>Therefore</a:t>
            </a:r>
            <a:r>
              <a:rPr lang="fi-FI" sz="2000" dirty="0" smtClean="0"/>
              <a:t>, </a:t>
            </a:r>
            <a:r>
              <a:rPr lang="fi-FI" sz="2000" dirty="0" err="1" smtClean="0"/>
              <a:t>we</a:t>
            </a:r>
            <a:r>
              <a:rPr lang="fi-FI" sz="2000" dirty="0" smtClean="0"/>
              <a:t> </a:t>
            </a:r>
            <a:r>
              <a:rPr lang="fi-FI" sz="2000" dirty="0" err="1" smtClean="0"/>
              <a:t>have</a:t>
            </a:r>
            <a:r>
              <a:rPr lang="fi-FI" sz="2000" dirty="0" smtClean="0"/>
              <a:t> to </a:t>
            </a:r>
            <a:r>
              <a:rPr lang="fi-FI" sz="2000" dirty="0" err="1" smtClean="0"/>
              <a:t>map</a:t>
            </a:r>
            <a:r>
              <a:rPr lang="fi-FI" sz="2000" dirty="0" smtClean="0"/>
              <a:t>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Commodity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i-FI" sz="2000" dirty="0" smtClean="0"/>
              <a:t> </a:t>
            </a:r>
            <a:r>
              <a:rPr lang="fi-FI" sz="2000" dirty="0" err="1" smtClean="0"/>
              <a:t>within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dimension </a:t>
            </a:r>
            <a:r>
              <a:rPr lang="fi-FI" sz="2000" dirty="0" err="1" smtClean="0"/>
              <a:t>table</a:t>
            </a:r>
            <a:r>
              <a:rPr lang="fi-FI" sz="2000" dirty="0" smtClean="0"/>
              <a:t> in </a:t>
            </a:r>
            <a:r>
              <a:rPr lang="fi-FI" sz="2000" dirty="0" err="1" smtClean="0"/>
              <a:t>where</a:t>
            </a:r>
            <a:r>
              <a:rPr lang="fi-FI" sz="2000" dirty="0" smtClean="0"/>
              <a:t> </a:t>
            </a:r>
            <a:r>
              <a:rPr lang="fi-FI" sz="2000" dirty="0" err="1" smtClean="0"/>
              <a:t>each</a:t>
            </a:r>
            <a:r>
              <a:rPr lang="fi-FI" sz="2000" dirty="0" smtClean="0"/>
              <a:t> </a:t>
            </a:r>
            <a:r>
              <a:rPr lang="fi-FI" sz="2000" dirty="0" err="1" smtClean="0"/>
              <a:t>code</a:t>
            </a:r>
            <a:r>
              <a:rPr lang="fi-FI" sz="2000" dirty="0" smtClean="0"/>
              <a:t> </a:t>
            </a:r>
            <a:r>
              <a:rPr lang="fi-FI" sz="2000" dirty="0" err="1" smtClean="0"/>
              <a:t>has</a:t>
            </a:r>
            <a:r>
              <a:rPr lang="fi-FI" sz="2000" dirty="0" smtClean="0"/>
              <a:t> </a:t>
            </a:r>
            <a:r>
              <a:rPr lang="fi-FI" sz="2000" dirty="0" err="1" smtClean="0"/>
              <a:t>only</a:t>
            </a:r>
            <a:r>
              <a:rPr lang="fi-FI" sz="2000" dirty="0" smtClean="0"/>
              <a:t> </a:t>
            </a:r>
            <a:r>
              <a:rPr lang="fi-FI" sz="2000" dirty="0" err="1" smtClean="0"/>
              <a:t>one</a:t>
            </a:r>
            <a:r>
              <a:rPr lang="fi-FI" sz="2000" dirty="0" smtClean="0"/>
              <a:t> </a:t>
            </a:r>
            <a:r>
              <a:rPr lang="fi-FI" sz="2000" dirty="0" err="1" smtClean="0"/>
              <a:t>description</a:t>
            </a:r>
            <a:r>
              <a:rPr lang="fi-FI" sz="2000" dirty="0" smtClean="0"/>
              <a:t>.</a:t>
            </a:r>
          </a:p>
          <a:p>
            <a:r>
              <a:rPr lang="fi-FI" sz="2000" dirty="0" err="1" smtClean="0"/>
              <a:t>Download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commondity</a:t>
            </a:r>
            <a:r>
              <a:rPr lang="fi-FI" sz="2000" dirty="0" smtClean="0"/>
              <a:t> </a:t>
            </a:r>
            <a:r>
              <a:rPr lang="fi-FI" sz="2000" dirty="0" err="1" smtClean="0"/>
              <a:t>codes</a:t>
            </a:r>
            <a:r>
              <a:rPr lang="fi-FI" sz="2000" dirty="0" smtClean="0"/>
              <a:t> </a:t>
            </a:r>
            <a:r>
              <a:rPr lang="fi-FI" sz="2000" dirty="0" smtClean="0">
                <a:hlinkClick r:id="rId2"/>
              </a:rPr>
              <a:t>http://unstats.un.org/unsd/tradekb/Attachment439.aspx?AttachmentType=1</a:t>
            </a:r>
            <a:endParaRPr lang="fi-FI" sz="2000" dirty="0" smtClean="0"/>
          </a:p>
          <a:p>
            <a:pPr lvl="1"/>
            <a:r>
              <a:rPr lang="fi-FI" sz="1600" dirty="0" err="1" smtClean="0"/>
              <a:t>Modify</a:t>
            </a:r>
            <a:r>
              <a:rPr lang="fi-FI" sz="1600" dirty="0" smtClean="0"/>
              <a:t> </a:t>
            </a:r>
            <a:r>
              <a:rPr lang="fi-FI" sz="1600" dirty="0" err="1" smtClean="0"/>
              <a:t>the</a:t>
            </a:r>
            <a:r>
              <a:rPr lang="fi-FI" sz="1600" dirty="0" smtClean="0"/>
              <a:t> </a:t>
            </a:r>
            <a:r>
              <a:rPr lang="fi-FI" sz="1600" dirty="0" err="1" smtClean="0"/>
              <a:t>sheet</a:t>
            </a:r>
            <a:r>
              <a:rPr lang="fi-FI" sz="1600" dirty="0" smtClean="0"/>
              <a:t> </a:t>
            </a:r>
            <a:r>
              <a:rPr lang="fi-FI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2017-06-13</a:t>
            </a:r>
            <a:r>
              <a:rPr lang="fi-FI" sz="1600" dirty="0" smtClean="0"/>
              <a:t> – </a:t>
            </a:r>
            <a:r>
              <a:rPr lang="fi-FI" sz="1600" dirty="0" err="1" smtClean="0"/>
              <a:t>leave</a:t>
            </a:r>
            <a:r>
              <a:rPr lang="fi-FI" sz="1600" dirty="0"/>
              <a:t> </a:t>
            </a:r>
            <a:r>
              <a:rPr lang="fi-FI" sz="1600" dirty="0" err="1" smtClean="0"/>
              <a:t>the</a:t>
            </a:r>
            <a:r>
              <a:rPr lang="fi-FI" sz="1600" dirty="0" smtClean="0"/>
              <a:t> </a:t>
            </a:r>
            <a:r>
              <a:rPr lang="fi-FI" sz="1600" dirty="0" err="1" smtClean="0"/>
              <a:t>rows</a:t>
            </a:r>
            <a:r>
              <a:rPr lang="fi-FI" sz="1600" dirty="0" smtClean="0"/>
              <a:t> in </a:t>
            </a:r>
            <a:r>
              <a:rPr lang="fi-FI" sz="1600" dirty="0" err="1" smtClean="0"/>
              <a:t>where</a:t>
            </a:r>
            <a:r>
              <a:rPr lang="fi-FI" sz="1600" dirty="0" smtClean="0"/>
              <a:t> </a:t>
            </a:r>
            <a:r>
              <a:rPr lang="fi-FI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Classification</a:t>
            </a:r>
            <a:r>
              <a:rPr lang="fi-FI" sz="1600" dirty="0" smtClean="0"/>
              <a:t> is HO and </a:t>
            </a:r>
            <a:r>
              <a:rPr lang="fi-FI" sz="1600" dirty="0" err="1" smtClean="0"/>
              <a:t>change</a:t>
            </a:r>
            <a:r>
              <a:rPr lang="fi-FI" sz="1600" dirty="0" smtClean="0"/>
              <a:t> </a:t>
            </a:r>
            <a:r>
              <a:rPr lang="fi-FI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i-FI" sz="1600" dirty="0" smtClean="0"/>
              <a:t> </a:t>
            </a:r>
            <a:r>
              <a:rPr lang="fi-FI" sz="1600" dirty="0" err="1" smtClean="0"/>
              <a:t>from</a:t>
            </a:r>
            <a:r>
              <a:rPr lang="fi-FI" sz="1600" dirty="0" smtClean="0"/>
              <a:t>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fi-FI" sz="1600" dirty="0" smtClean="0"/>
              <a:t> to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Whole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endParaRPr lang="fi-FI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000" dirty="0" err="1" smtClean="0"/>
              <a:t>Click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Relationships</a:t>
            </a:r>
            <a:r>
              <a:rPr lang="fi-FI" sz="2000" dirty="0" smtClean="0"/>
              <a:t> and </a:t>
            </a:r>
            <a:r>
              <a:rPr lang="fi-FI" sz="2000" dirty="0" err="1" smtClean="0"/>
              <a:t>connect</a:t>
            </a:r>
            <a:r>
              <a:rPr lang="fi-FI" sz="2000" dirty="0" smtClean="0"/>
              <a:t> 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2017-06-13.Code</a:t>
            </a:r>
            <a:r>
              <a:rPr lang="fi-FI" sz="2000" dirty="0" smtClean="0"/>
              <a:t> </a:t>
            </a:r>
            <a:r>
              <a:rPr lang="fi-FI" sz="2000" dirty="0" err="1" smtClean="0"/>
              <a:t>within</a:t>
            </a:r>
            <a:r>
              <a:rPr lang="fi-FI" sz="2000" dirty="0" smtClean="0"/>
              <a:t> 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Append1.Commondity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endParaRPr lang="fi-FI" sz="2000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i-FI" sz="2000" dirty="0"/>
          </a:p>
          <a:p>
            <a:pPr marL="0" indent="0">
              <a:buNone/>
            </a:pPr>
            <a:endParaRPr lang="fi-FI" sz="2000" dirty="0"/>
          </a:p>
          <a:p>
            <a:pPr marL="0" indent="0">
              <a:buNone/>
            </a:pPr>
            <a:endParaRPr lang="fi-FI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365" y="2796769"/>
            <a:ext cx="5966681" cy="2194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894" y="3483429"/>
            <a:ext cx="1819204" cy="3237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56365" y="263434"/>
            <a:ext cx="6102330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i-FI" sz="2400" dirty="0" err="1" smtClean="0"/>
              <a:t>You</a:t>
            </a:r>
            <a:r>
              <a:rPr lang="fi-FI" sz="2400" dirty="0" smtClean="0"/>
              <a:t> </a:t>
            </a:r>
            <a:r>
              <a:rPr lang="fi-FI" sz="2400" dirty="0" err="1" smtClean="0"/>
              <a:t>can</a:t>
            </a:r>
            <a:r>
              <a:rPr lang="fi-FI" sz="2400" dirty="0" smtClean="0"/>
              <a:t> </a:t>
            </a:r>
            <a:r>
              <a:rPr lang="fi-FI" sz="2400" dirty="0" err="1" smtClean="0"/>
              <a:t>modify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dimension </a:t>
            </a:r>
            <a:r>
              <a:rPr lang="fi-FI" sz="2400" dirty="0" err="1" smtClean="0"/>
              <a:t>table</a:t>
            </a:r>
            <a:r>
              <a:rPr lang="fi-FI" sz="2400" dirty="0" smtClean="0"/>
              <a:t> in Excel </a:t>
            </a:r>
            <a:r>
              <a:rPr lang="fi-FI" sz="2400" dirty="0" err="1" smtClean="0"/>
              <a:t>if</a:t>
            </a:r>
            <a:r>
              <a:rPr lang="fi-FI" sz="2400" dirty="0" smtClean="0"/>
              <a:t> </a:t>
            </a:r>
            <a:r>
              <a:rPr lang="fi-FI" sz="2400" dirty="0" err="1" smtClean="0"/>
              <a:t>you</a:t>
            </a:r>
            <a:r>
              <a:rPr lang="fi-FI" sz="2400" dirty="0" smtClean="0"/>
              <a:t> </a:t>
            </a:r>
            <a:r>
              <a:rPr lang="fi-FI" sz="2400" dirty="0" err="1" smtClean="0"/>
              <a:t>feel</a:t>
            </a:r>
            <a:r>
              <a:rPr lang="fi-FI" sz="2400" dirty="0" smtClean="0"/>
              <a:t> </a:t>
            </a:r>
            <a:r>
              <a:rPr lang="fi-FI" sz="2400" dirty="0" err="1" smtClean="0"/>
              <a:t>that</a:t>
            </a:r>
            <a:r>
              <a:rPr lang="fi-FI" sz="2400" dirty="0" smtClean="0"/>
              <a:t> it is </a:t>
            </a:r>
            <a:r>
              <a:rPr lang="fi-FI" sz="2400" dirty="0" err="1" smtClean="0"/>
              <a:t>easier</a:t>
            </a:r>
            <a:r>
              <a:rPr lang="fi-FI" sz="2400" dirty="0" smtClean="0"/>
              <a:t> to </a:t>
            </a:r>
            <a:r>
              <a:rPr lang="fi-FI" sz="2400" dirty="0" err="1" smtClean="0"/>
              <a:t>make</a:t>
            </a:r>
            <a:r>
              <a:rPr lang="fi-FI" sz="2400" dirty="0" smtClean="0"/>
              <a:t> sure </a:t>
            </a:r>
            <a:r>
              <a:rPr lang="fi-FI" sz="2400" dirty="0" err="1" smtClean="0"/>
              <a:t>that</a:t>
            </a:r>
            <a:r>
              <a:rPr lang="fi-FI" sz="2400" dirty="0" smtClean="0"/>
              <a:t> </a:t>
            </a:r>
            <a:r>
              <a:rPr lang="fi-FI" sz="2400" dirty="0" err="1" smtClean="0"/>
              <a:t>there</a:t>
            </a:r>
            <a:r>
              <a:rPr lang="fi-FI" sz="2400" dirty="0" smtClean="0"/>
              <a:t> </a:t>
            </a:r>
            <a:r>
              <a:rPr lang="fi-FI" sz="2400" dirty="0" err="1" smtClean="0"/>
              <a:t>are</a:t>
            </a:r>
            <a:r>
              <a:rPr lang="fi-FI" sz="2400" dirty="0" smtClean="0"/>
              <a:t> </a:t>
            </a:r>
            <a:r>
              <a:rPr lang="fi-FI" sz="2400" dirty="0" err="1" smtClean="0"/>
              <a:t>only</a:t>
            </a:r>
            <a:r>
              <a:rPr lang="fi-FI" sz="2400" dirty="0" smtClean="0"/>
              <a:t> </a:t>
            </a:r>
            <a:r>
              <a:rPr lang="fi-FI" sz="2400" dirty="0" err="1" smtClean="0"/>
              <a:t>one</a:t>
            </a:r>
            <a:r>
              <a:rPr lang="fi-FI" sz="2400" dirty="0" smtClean="0"/>
              <a:t> </a:t>
            </a:r>
            <a:r>
              <a:rPr lang="fi-FI" sz="2400" dirty="0" err="1" smtClean="0"/>
              <a:t>row</a:t>
            </a:r>
            <a:r>
              <a:rPr lang="fi-FI" sz="2400" dirty="0" smtClean="0"/>
              <a:t> per </a:t>
            </a:r>
            <a:r>
              <a:rPr lang="fi-FI" sz="2400" dirty="0" err="1" smtClean="0"/>
              <a:t>one</a:t>
            </a:r>
            <a:r>
              <a:rPr lang="fi-FI" sz="2400" dirty="0" smtClean="0"/>
              <a:t> </a:t>
            </a:r>
            <a:r>
              <a:rPr lang="fi-FI" sz="2400" dirty="0" err="1" smtClean="0"/>
              <a:t>code</a:t>
            </a:r>
            <a:r>
              <a:rPr lang="fi-FI" sz="2400" dirty="0" smtClean="0"/>
              <a:t>.</a:t>
            </a:r>
          </a:p>
          <a:p>
            <a:endParaRPr lang="fi-FI" sz="2400" dirty="0"/>
          </a:p>
          <a:p>
            <a:r>
              <a:rPr lang="fi-FI" sz="2400" dirty="0" err="1" smtClean="0"/>
              <a:t>The</a:t>
            </a:r>
            <a:r>
              <a:rPr lang="fi-FI" sz="2400" dirty="0" smtClean="0"/>
              <a:t> UN-</a:t>
            </a:r>
            <a:r>
              <a:rPr lang="fi-FI" sz="2400" dirty="0" err="1" smtClean="0"/>
              <a:t>tradedatasets.pbix</a:t>
            </a:r>
            <a:r>
              <a:rPr lang="fi-FI" sz="2400" dirty="0" smtClean="0"/>
              <a:t> </a:t>
            </a:r>
            <a:r>
              <a:rPr lang="fi-FI" sz="2400" dirty="0" err="1" smtClean="0"/>
              <a:t>file</a:t>
            </a:r>
            <a:r>
              <a:rPr lang="fi-FI" sz="2400" dirty="0" smtClean="0"/>
              <a:t> is </a:t>
            </a:r>
            <a:r>
              <a:rPr lang="fi-FI" sz="2400" dirty="0" err="1" smtClean="0"/>
              <a:t>added</a:t>
            </a:r>
            <a:r>
              <a:rPr lang="fi-FI" sz="2400" dirty="0" smtClean="0"/>
              <a:t> into </a:t>
            </a:r>
            <a:r>
              <a:rPr lang="fi-FI" sz="2400" dirty="0" err="1" smtClean="0"/>
              <a:t>the</a:t>
            </a:r>
            <a:r>
              <a:rPr lang="fi-FI" sz="2400" dirty="0" smtClean="0"/>
              <a:t> Moodle.</a:t>
            </a:r>
          </a:p>
        </p:txBody>
      </p:sp>
    </p:spTree>
    <p:extLst>
      <p:ext uri="{BB962C8B-B14F-4D97-AF65-F5344CB8AC3E}">
        <p14:creationId xmlns:p14="http://schemas.microsoft.com/office/powerpoint/2010/main" val="129954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39" y="188323"/>
            <a:ext cx="11325444" cy="836717"/>
          </a:xfrm>
        </p:spPr>
        <p:txBody>
          <a:bodyPr>
            <a:normAutofit/>
          </a:bodyPr>
          <a:lstStyle/>
          <a:p>
            <a:r>
              <a:rPr lang="fi-FI" dirty="0" smtClean="0"/>
              <a:t>1.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dirty="0" err="1" smtClean="0"/>
              <a:t>use</a:t>
            </a:r>
            <a:r>
              <a:rPr lang="fi-FI" dirty="0" smtClean="0"/>
              <a:t> </a:t>
            </a:r>
            <a:r>
              <a:rPr lang="fi-FI" dirty="0" err="1" smtClean="0"/>
              <a:t>quick</a:t>
            </a:r>
            <a:r>
              <a:rPr lang="fi-FI" dirty="0" smtClean="0"/>
              <a:t> </a:t>
            </a:r>
            <a:r>
              <a:rPr lang="fi-FI" dirty="0" err="1" smtClean="0"/>
              <a:t>analysis</a:t>
            </a:r>
            <a:r>
              <a:rPr lang="fi-FI" dirty="0" smtClean="0"/>
              <a:t> and </a:t>
            </a:r>
            <a:r>
              <a:rPr lang="fi-FI" dirty="0" err="1" smtClean="0"/>
              <a:t>quick</a:t>
            </a:r>
            <a:r>
              <a:rPr lang="fi-FI" dirty="0" smtClean="0"/>
              <a:t> </a:t>
            </a:r>
            <a:r>
              <a:rPr lang="fi-FI" dirty="0" err="1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39" y="954898"/>
            <a:ext cx="5584344" cy="3505439"/>
          </a:xfrm>
        </p:spPr>
        <p:txBody>
          <a:bodyPr>
            <a:normAutofit fontScale="92500"/>
          </a:bodyPr>
          <a:lstStyle/>
          <a:p>
            <a:r>
              <a:rPr lang="fi-FI" sz="2000" dirty="0" err="1" smtClean="0"/>
              <a:t>Upload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Excel </a:t>
            </a:r>
            <a:r>
              <a:rPr lang="fi-FI" sz="2000" dirty="0" err="1" smtClean="0"/>
              <a:t>file</a:t>
            </a:r>
            <a:r>
              <a:rPr lang="fi-FI" sz="2000" dirty="0" smtClean="0"/>
              <a:t> </a:t>
            </a:r>
            <a:r>
              <a:rPr lang="fi-FI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Students</a:t>
            </a:r>
            <a:r>
              <a:rPr lang="fi-FI" sz="2000" dirty="0" smtClean="0"/>
              <a:t> </a:t>
            </a:r>
            <a:r>
              <a:rPr lang="fi-FI" sz="2000" dirty="0" err="1" smtClean="0"/>
              <a:t>from</a:t>
            </a:r>
            <a:r>
              <a:rPr lang="fi-FI" sz="2000" dirty="0" smtClean="0"/>
              <a:t> Moodle</a:t>
            </a:r>
            <a:endParaRPr lang="en-US" sz="2000" dirty="0"/>
          </a:p>
          <a:p>
            <a:r>
              <a:rPr lang="fi-FI" sz="2000" dirty="0" smtClean="0"/>
              <a:t>Open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file</a:t>
            </a:r>
            <a:r>
              <a:rPr lang="fi-FI" sz="2000" dirty="0" smtClean="0"/>
              <a:t> </a:t>
            </a:r>
            <a:r>
              <a:rPr lang="fi-FI" sz="2000" dirty="0" err="1" smtClean="0"/>
              <a:t>with</a:t>
            </a:r>
            <a:r>
              <a:rPr lang="fi-FI" sz="2000" dirty="0" smtClean="0"/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fi-FI" sz="2000" dirty="0" smtClean="0"/>
              <a:t> and </a:t>
            </a:r>
            <a:r>
              <a:rPr lang="fi-FI" sz="2000" dirty="0" err="1" smtClean="0"/>
              <a:t>click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right</a:t>
            </a:r>
            <a:r>
              <a:rPr lang="fi-FI" sz="2000" dirty="0" smtClean="0"/>
              <a:t> </a:t>
            </a:r>
            <a:r>
              <a:rPr lang="fi-FI" sz="2000" dirty="0" err="1" smtClean="0"/>
              <a:t>button</a:t>
            </a:r>
            <a:r>
              <a:rPr lang="fi-FI" sz="2000" dirty="0" smtClean="0"/>
              <a:t> of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mouse</a:t>
            </a:r>
            <a:r>
              <a:rPr lang="fi-FI" sz="2000" dirty="0" smtClean="0"/>
              <a:t> to </a:t>
            </a:r>
            <a:r>
              <a:rPr lang="fi-FI" sz="2000" dirty="0" err="1" smtClean="0"/>
              <a:t>get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Quick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Analysis</a:t>
            </a:r>
          </a:p>
          <a:p>
            <a:r>
              <a:rPr lang="fi-FI" sz="2000" dirty="0" err="1" smtClean="0"/>
              <a:t>Explain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Charts</a:t>
            </a:r>
            <a:r>
              <a:rPr lang="fi-FI" sz="2000" dirty="0" smtClean="0"/>
              <a:t> and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Tables</a:t>
            </a:r>
            <a:endParaRPr lang="fi-FI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000" dirty="0" smtClean="0"/>
              <a:t>Open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file</a:t>
            </a:r>
            <a:r>
              <a:rPr lang="fi-FI" sz="2000" dirty="0" smtClean="0"/>
              <a:t> </a:t>
            </a:r>
            <a:r>
              <a:rPr lang="fi-FI" sz="2000" dirty="0" err="1" smtClean="0"/>
              <a:t>with</a:t>
            </a:r>
            <a:r>
              <a:rPr lang="fi-FI" sz="2000" dirty="0" smtClean="0"/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Power BI Service </a:t>
            </a:r>
            <a:r>
              <a:rPr lang="fi-FI" sz="2000" dirty="0" smtClean="0"/>
              <a:t>(</a:t>
            </a:r>
            <a:r>
              <a:rPr lang="fi-FI" sz="2000" dirty="0" smtClean="0">
                <a:hlinkClick r:id="rId2"/>
              </a:rPr>
              <a:t>https</a:t>
            </a:r>
            <a:r>
              <a:rPr lang="fi-FI" sz="2000" dirty="0">
                <a:hlinkClick r:id="rId2"/>
              </a:rPr>
              <a:t>://powerbi.microsoft.com/en-us</a:t>
            </a:r>
            <a:r>
              <a:rPr lang="fi-FI" sz="2000" dirty="0" smtClean="0">
                <a:hlinkClick r:id="rId2"/>
              </a:rPr>
              <a:t>/</a:t>
            </a:r>
            <a:r>
              <a:rPr lang="fi-FI" sz="2000" dirty="0" smtClean="0"/>
              <a:t>, 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 </a:t>
            </a:r>
            <a:r>
              <a:rPr lang="fi-FI" sz="2000" dirty="0" smtClean="0"/>
              <a:t>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=&gt; Import)</a:t>
            </a:r>
            <a:r>
              <a:rPr lang="fi-FI" sz="2000" dirty="0" smtClean="0"/>
              <a:t> and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Quick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Insights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smtClean="0"/>
              <a:t>(</a:t>
            </a:r>
            <a:r>
              <a:rPr lang="fi-FI" sz="2000" dirty="0" err="1" smtClean="0"/>
              <a:t>after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dataset is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ready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/>
              <a:t>or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/>
              <a:t>using</a:t>
            </a:r>
            <a:r>
              <a:rPr lang="fi-FI" sz="2000" dirty="0" smtClean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right</a:t>
            </a:r>
            <a:r>
              <a:rPr lang="fi-FI" sz="2000" dirty="0"/>
              <a:t> </a:t>
            </a:r>
            <a:r>
              <a:rPr lang="fi-FI" sz="2000" dirty="0" err="1"/>
              <a:t>button</a:t>
            </a:r>
            <a:r>
              <a:rPr lang="fi-FI" sz="2000" dirty="0"/>
              <a:t> of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mouse</a:t>
            </a:r>
            <a:r>
              <a:rPr lang="fi-FI" sz="2000" dirty="0"/>
              <a:t> to </a:t>
            </a:r>
            <a:r>
              <a:rPr lang="fi-FI" sz="2000" dirty="0" err="1"/>
              <a:t>get</a:t>
            </a:r>
            <a:r>
              <a:rPr lang="fi-FI" sz="2000" dirty="0"/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QUICK INSIGHTS)</a:t>
            </a:r>
          </a:p>
          <a:p>
            <a:r>
              <a:rPr lang="fi-FI" sz="2000" dirty="0" err="1" smtClean="0"/>
              <a:t>Explain</a:t>
            </a:r>
            <a:r>
              <a:rPr lang="fi-FI" sz="2000" dirty="0" smtClean="0"/>
              <a:t> </a:t>
            </a:r>
            <a:r>
              <a:rPr lang="fi-FI" sz="2000" dirty="0" err="1" smtClean="0"/>
              <a:t>insights</a:t>
            </a:r>
            <a:endParaRPr lang="fi-FI" sz="2000" dirty="0" smtClean="0"/>
          </a:p>
          <a:p>
            <a:pPr marL="0" indent="0">
              <a:buNone/>
            </a:pPr>
            <a:endParaRPr lang="fi-FI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375" y="3278027"/>
            <a:ext cx="3818836" cy="3451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39" y="4457505"/>
            <a:ext cx="6027102" cy="23378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40137" y="817190"/>
            <a:ext cx="5084717" cy="224676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i-FI" sz="2800" dirty="0" err="1" smtClean="0"/>
              <a:t>You</a:t>
            </a:r>
            <a:r>
              <a:rPr lang="fi-FI" sz="2800" dirty="0" smtClean="0"/>
              <a:t> </a:t>
            </a:r>
            <a:r>
              <a:rPr lang="fi-FI" sz="2800" dirty="0" err="1" smtClean="0"/>
              <a:t>will</a:t>
            </a:r>
            <a:r>
              <a:rPr lang="fi-FI" sz="2800" dirty="0" smtClean="0"/>
              <a:t> </a:t>
            </a:r>
            <a:r>
              <a:rPr lang="fi-FI" sz="2800" dirty="0" err="1" smtClean="0"/>
              <a:t>get</a:t>
            </a:r>
            <a:r>
              <a:rPr lang="fi-FI" sz="2800" dirty="0" smtClean="0"/>
              <a:t> </a:t>
            </a:r>
            <a:r>
              <a:rPr lang="fi-FI" sz="2800" dirty="0" err="1" smtClean="0"/>
              <a:t>aggregations</a:t>
            </a:r>
            <a:r>
              <a:rPr lang="fi-FI" sz="2800" dirty="0"/>
              <a:t>/</a:t>
            </a:r>
            <a:r>
              <a:rPr lang="fi-FI" sz="2800" dirty="0" err="1" smtClean="0"/>
              <a:t>summarizations</a:t>
            </a:r>
            <a:r>
              <a:rPr lang="fi-FI" sz="2800" dirty="0" smtClean="0"/>
              <a:t> </a:t>
            </a:r>
            <a:r>
              <a:rPr lang="fi-FI" sz="2800" dirty="0" err="1" smtClean="0"/>
              <a:t>from</a:t>
            </a:r>
            <a:r>
              <a:rPr lang="fi-FI" sz="2800" dirty="0" smtClean="0"/>
              <a:t> </a:t>
            </a:r>
            <a:r>
              <a:rPr lang="fi-FI" sz="2800" dirty="0" err="1" smtClean="0"/>
              <a:t>the</a:t>
            </a:r>
            <a:r>
              <a:rPr lang="fi-FI" sz="2800" dirty="0" smtClean="0"/>
              <a:t> </a:t>
            </a:r>
            <a:r>
              <a:rPr lang="fi-FI" sz="2800" dirty="0" err="1" smtClean="0"/>
              <a:t>instances</a:t>
            </a:r>
            <a:r>
              <a:rPr lang="fi-FI" sz="2800" dirty="0" smtClean="0"/>
              <a:t>/</a:t>
            </a:r>
            <a:r>
              <a:rPr lang="fi-FI" sz="2800" dirty="0" err="1" smtClean="0"/>
              <a:t>rows</a:t>
            </a:r>
            <a:r>
              <a:rPr lang="fi-FI" sz="2800" dirty="0" smtClean="0"/>
              <a:t> of </a:t>
            </a:r>
            <a:r>
              <a:rPr lang="fi-FI" sz="2800" dirty="0" err="1" smtClean="0"/>
              <a:t>the</a:t>
            </a:r>
            <a:r>
              <a:rPr lang="fi-FI" sz="2800" dirty="0" smtClean="0"/>
              <a:t> dataset </a:t>
            </a:r>
            <a:r>
              <a:rPr lang="fi-FI" sz="2800" dirty="0" err="1" smtClean="0"/>
              <a:t>by</a:t>
            </a:r>
            <a:r>
              <a:rPr lang="fi-FI" sz="2800" dirty="0" smtClean="0"/>
              <a:t> </a:t>
            </a:r>
            <a:r>
              <a:rPr lang="fi-FI" sz="2800" dirty="0" err="1" smtClean="0"/>
              <a:t>selected</a:t>
            </a:r>
            <a:r>
              <a:rPr lang="fi-FI" sz="2800" dirty="0" smtClean="0"/>
              <a:t> </a:t>
            </a:r>
            <a:r>
              <a:rPr lang="fi-FI" sz="2800" dirty="0" err="1" smtClean="0"/>
              <a:t>attributes</a:t>
            </a:r>
            <a:r>
              <a:rPr lang="fi-FI" sz="2800" dirty="0" smtClean="0"/>
              <a:t>/</a:t>
            </a:r>
            <a:r>
              <a:rPr lang="fi-FI" sz="2800" dirty="0" err="1" smtClean="0"/>
              <a:t>columns</a:t>
            </a:r>
            <a:r>
              <a:rPr lang="fi-FI" sz="2800" dirty="0" smtClean="0"/>
              <a:t>/</a:t>
            </a:r>
            <a:r>
              <a:rPr lang="fi-FI" sz="2800" dirty="0" err="1" smtClean="0"/>
              <a:t>fields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0171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19" y="147795"/>
            <a:ext cx="5547307" cy="1325563"/>
          </a:xfrm>
        </p:spPr>
        <p:txBody>
          <a:bodyPr>
            <a:normAutofit fontScale="90000"/>
          </a:bodyPr>
          <a:lstStyle/>
          <a:p>
            <a:r>
              <a:rPr lang="fi-FI" dirty="0" smtClean="0"/>
              <a:t>18.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dirty="0" err="1" smtClean="0"/>
              <a:t>apply</a:t>
            </a:r>
            <a:r>
              <a:rPr lang="fi-FI" dirty="0" smtClean="0"/>
              <a:t> data </a:t>
            </a:r>
            <a:r>
              <a:rPr lang="fi-FI" dirty="0" err="1" smtClean="0"/>
              <a:t>model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Power BI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463" y="1711569"/>
            <a:ext cx="5005975" cy="4935416"/>
          </a:xfrm>
        </p:spPr>
        <p:txBody>
          <a:bodyPr>
            <a:normAutofit/>
          </a:bodyPr>
          <a:lstStyle/>
          <a:p>
            <a:r>
              <a:rPr lang="fi-FI" sz="2000" dirty="0" err="1" smtClean="0"/>
              <a:t>Compara</a:t>
            </a:r>
            <a:r>
              <a:rPr lang="fi-FI" sz="2000" dirty="0" smtClean="0"/>
              <a:t> </a:t>
            </a:r>
            <a:r>
              <a:rPr lang="fi-FI" sz="2000" dirty="0" err="1" smtClean="0"/>
              <a:t>two</a:t>
            </a:r>
            <a:r>
              <a:rPr lang="fi-FI" sz="2000" dirty="0" smtClean="0"/>
              <a:t> </a:t>
            </a:r>
            <a:r>
              <a:rPr lang="fi-FI" sz="2000" dirty="0" err="1" smtClean="0"/>
              <a:t>microcharts</a:t>
            </a:r>
            <a:r>
              <a:rPr lang="fi-FI" sz="2000" dirty="0" smtClean="0"/>
              <a:t> (i.e.,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VitaraCharts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MicroChart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fi-FI" sz="1600" dirty="0"/>
          </a:p>
          <a:p>
            <a:pPr lvl="1"/>
            <a:r>
              <a:rPr lang="fi-FI" sz="2000" dirty="0" smtClean="0"/>
              <a:t>Drag 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Append1.Commondity</a:t>
            </a:r>
            <a:r>
              <a:rPr lang="fi-FI" sz="2000" dirty="0" smtClean="0"/>
              <a:t> into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Axis</a:t>
            </a:r>
            <a:r>
              <a:rPr lang="fi-FI" sz="2000" dirty="0" smtClean="0"/>
              <a:t>, 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Append1.Year</a:t>
            </a:r>
            <a:r>
              <a:rPr lang="fi-FI" sz="2000" dirty="0" smtClean="0"/>
              <a:t> into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Trend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By, 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Append1.Balanced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commodity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smtClean="0"/>
              <a:t>into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</a:p>
          <a:p>
            <a:pPr lvl="1"/>
            <a:r>
              <a:rPr lang="fi-FI" sz="2000" dirty="0" smtClean="0"/>
              <a:t>Drag 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2017-06-13.Description</a:t>
            </a:r>
            <a:r>
              <a:rPr lang="fi-FI" sz="2000" dirty="0" smtClean="0"/>
              <a:t> into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Axis</a:t>
            </a:r>
            <a:r>
              <a:rPr lang="fi-FI" sz="2000" dirty="0" smtClean="0"/>
              <a:t>, 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Append1.Year</a:t>
            </a:r>
            <a:r>
              <a:rPr lang="fi-FI" sz="2000" dirty="0" smtClean="0"/>
              <a:t> into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Trend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By, 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Append1.Balanced 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commodity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smtClean="0"/>
              <a:t>into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fi-FI" sz="2000" dirty="0" smtClean="0"/>
          </a:p>
          <a:p>
            <a:endParaRPr lang="fi-FI" sz="2000" dirty="0"/>
          </a:p>
          <a:p>
            <a:pPr marL="0" indent="0">
              <a:buNone/>
            </a:pPr>
            <a:endParaRPr lang="fi-FI" sz="2000" dirty="0"/>
          </a:p>
          <a:p>
            <a:pPr marL="0" indent="0">
              <a:buNone/>
            </a:pPr>
            <a:endParaRPr lang="fi-FI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103" y="1711569"/>
            <a:ext cx="6920310" cy="4935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4817" y="147795"/>
            <a:ext cx="6418217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i-FI" sz="2400" dirty="0" smtClean="0"/>
              <a:t>It is </a:t>
            </a:r>
            <a:r>
              <a:rPr lang="fi-FI" sz="2400" dirty="0" err="1" smtClean="0"/>
              <a:t>better</a:t>
            </a:r>
            <a:r>
              <a:rPr lang="fi-FI" sz="2400" dirty="0" smtClean="0"/>
              <a:t> to </a:t>
            </a:r>
            <a:r>
              <a:rPr lang="fi-FI" sz="2400" dirty="0" err="1" smtClean="0"/>
              <a:t>use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coded</a:t>
            </a:r>
            <a:r>
              <a:rPr lang="fi-FI" sz="2400" dirty="0" smtClean="0"/>
              <a:t> </a:t>
            </a:r>
            <a:r>
              <a:rPr lang="fi-FI" sz="2400" dirty="0" err="1" smtClean="0"/>
              <a:t>names</a:t>
            </a:r>
            <a:r>
              <a:rPr lang="fi-FI" sz="2400" dirty="0" smtClean="0"/>
              <a:t> (</a:t>
            </a:r>
            <a:r>
              <a:rPr lang="fi-FI" sz="2400" dirty="0" err="1" smtClean="0"/>
              <a:t>e.g</a:t>
            </a:r>
            <a:r>
              <a:rPr lang="fi-FI" sz="2400" dirty="0" smtClean="0"/>
              <a:t>., </a:t>
            </a:r>
            <a:r>
              <a:rPr lang="fi-FI" sz="2400" dirty="0" err="1" smtClean="0"/>
              <a:t>Description</a:t>
            </a:r>
            <a:r>
              <a:rPr lang="fi-FI" sz="2400" dirty="0" smtClean="0"/>
              <a:t>) </a:t>
            </a:r>
            <a:r>
              <a:rPr lang="fi-FI" sz="2400" dirty="0" err="1" smtClean="0"/>
              <a:t>instead</a:t>
            </a:r>
            <a:r>
              <a:rPr lang="fi-FI" sz="2400" dirty="0" smtClean="0"/>
              <a:t> of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reporter</a:t>
            </a:r>
            <a:r>
              <a:rPr lang="fi-FI" sz="2400" dirty="0" smtClean="0"/>
              <a:t> </a:t>
            </a:r>
            <a:r>
              <a:rPr lang="fi-FI" sz="2400" dirty="0" err="1" smtClean="0"/>
              <a:t>specific</a:t>
            </a:r>
            <a:r>
              <a:rPr lang="fi-FI" sz="2400" dirty="0" smtClean="0"/>
              <a:t> </a:t>
            </a:r>
            <a:r>
              <a:rPr lang="fi-FI" sz="2400" dirty="0" err="1" smtClean="0"/>
              <a:t>names</a:t>
            </a:r>
            <a:r>
              <a:rPr lang="fi-FI" sz="2400" dirty="0" smtClean="0"/>
              <a:t> (</a:t>
            </a:r>
            <a:r>
              <a:rPr lang="fi-FI" sz="2400" dirty="0" err="1" smtClean="0"/>
              <a:t>e.g</a:t>
            </a:r>
            <a:r>
              <a:rPr lang="fi-FI" sz="2400" dirty="0" smtClean="0"/>
              <a:t>., </a:t>
            </a:r>
            <a:r>
              <a:rPr lang="fi-FI" sz="2400" dirty="0" err="1" smtClean="0"/>
              <a:t>Commodity</a:t>
            </a:r>
            <a:r>
              <a:rPr lang="fi-FI" sz="2400" dirty="0" smtClean="0"/>
              <a:t>) to </a:t>
            </a:r>
            <a:r>
              <a:rPr lang="fi-FI" sz="2400" dirty="0" err="1" smtClean="0"/>
              <a:t>avoid</a:t>
            </a:r>
            <a:r>
              <a:rPr lang="fi-FI" sz="2400" dirty="0" smtClean="0"/>
              <a:t>, for </a:t>
            </a:r>
            <a:r>
              <a:rPr lang="fi-FI" sz="2400" dirty="0" err="1" smtClean="0"/>
              <a:t>example</a:t>
            </a:r>
            <a:r>
              <a:rPr lang="fi-FI" sz="2400" dirty="0" smtClean="0"/>
              <a:t>, </a:t>
            </a:r>
            <a:r>
              <a:rPr lang="fi-FI" sz="2400" dirty="0" err="1" smtClean="0"/>
              <a:t>misleading</a:t>
            </a:r>
            <a:r>
              <a:rPr lang="fi-FI" sz="2400" dirty="0" smtClean="0"/>
              <a:t> </a:t>
            </a:r>
            <a:r>
              <a:rPr lang="fi-FI" sz="2400" dirty="0" err="1" smtClean="0"/>
              <a:t>aggregations</a:t>
            </a:r>
            <a:r>
              <a:rPr lang="fi-FI" sz="2400" dirty="0" smtClean="0"/>
              <a:t>.</a:t>
            </a:r>
            <a:endParaRPr lang="fi-FI" sz="2400" dirty="0"/>
          </a:p>
        </p:txBody>
      </p:sp>
    </p:spTree>
    <p:extLst>
      <p:ext uri="{BB962C8B-B14F-4D97-AF65-F5344CB8AC3E}">
        <p14:creationId xmlns:p14="http://schemas.microsoft.com/office/powerpoint/2010/main" val="216704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40" y="188323"/>
            <a:ext cx="4993358" cy="1325563"/>
          </a:xfrm>
        </p:spPr>
        <p:txBody>
          <a:bodyPr>
            <a:normAutofit fontScale="90000"/>
          </a:bodyPr>
          <a:lstStyle/>
          <a:p>
            <a:r>
              <a:rPr lang="fi-FI" dirty="0" smtClean="0"/>
              <a:t>19.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dirty="0" err="1" smtClean="0"/>
              <a:t>find</a:t>
            </a:r>
            <a:r>
              <a:rPr lang="fi-FI" dirty="0" smtClean="0"/>
              <a:t> </a:t>
            </a:r>
            <a:r>
              <a:rPr lang="fi-FI" dirty="0" err="1" smtClean="0"/>
              <a:t>answers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</a:t>
            </a:r>
            <a:r>
              <a:rPr lang="fi-FI" dirty="0" err="1" smtClean="0"/>
              <a:t>filters</a:t>
            </a:r>
            <a:r>
              <a:rPr lang="fi-FI" dirty="0" smtClean="0"/>
              <a:t> in Power 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6926" y="1909128"/>
            <a:ext cx="2604652" cy="4375722"/>
          </a:xfrm>
        </p:spPr>
        <p:txBody>
          <a:bodyPr>
            <a:normAutofit fontScale="77500" lnSpcReduction="20000"/>
          </a:bodyPr>
          <a:lstStyle/>
          <a:p>
            <a:r>
              <a:rPr lang="fi-FI" sz="2000" dirty="0" err="1" smtClean="0"/>
              <a:t>Review</a:t>
            </a:r>
            <a:r>
              <a:rPr lang="fi-FI" sz="2000" dirty="0" smtClean="0"/>
              <a:t> </a:t>
            </a:r>
            <a:r>
              <a:rPr lang="fi-FI" sz="2000" dirty="0" smtClean="0">
                <a:hlinkClick r:id="rId2"/>
              </a:rPr>
              <a:t>https://comtrade.un.org/labs/dit-trade-vis/</a:t>
            </a:r>
            <a:endParaRPr lang="fi-FI" sz="2000" dirty="0" smtClean="0"/>
          </a:p>
          <a:p>
            <a:r>
              <a:rPr lang="fi-FI" sz="2000" dirty="0" err="1" smtClean="0"/>
              <a:t>Review</a:t>
            </a:r>
            <a:r>
              <a:rPr lang="fi-FI" sz="2000" dirty="0" smtClean="0"/>
              <a:t> </a:t>
            </a:r>
            <a:r>
              <a:rPr lang="fi-FI" sz="2000" dirty="0" smtClean="0">
                <a:hlinkClick r:id="rId3"/>
              </a:rPr>
              <a:t>https://comtrade.un.org/labs/data-explorer/</a:t>
            </a:r>
            <a:endParaRPr lang="fi-FI" sz="2000" dirty="0"/>
          </a:p>
          <a:p>
            <a:r>
              <a:rPr lang="fi-FI" sz="2000" dirty="0" err="1" smtClean="0"/>
              <a:t>Learn</a:t>
            </a:r>
            <a:r>
              <a:rPr lang="fi-FI" sz="2000" dirty="0" smtClean="0"/>
              <a:t> to </a:t>
            </a:r>
            <a:r>
              <a:rPr lang="fi-FI" sz="2000" dirty="0" err="1" smtClean="0"/>
              <a:t>use</a:t>
            </a:r>
            <a:r>
              <a:rPr lang="fi-FI" sz="2000" dirty="0" smtClean="0"/>
              <a:t> </a:t>
            </a:r>
            <a:r>
              <a:rPr lang="fi-FI" sz="2000" dirty="0" err="1" smtClean="0"/>
              <a:t>filters</a:t>
            </a:r>
            <a:r>
              <a:rPr lang="fi-FI" sz="2000" dirty="0" smtClean="0"/>
              <a:t>/</a:t>
            </a:r>
            <a:r>
              <a:rPr lang="fi-FI" sz="2000" dirty="0" err="1" smtClean="0"/>
              <a:t>slicers</a:t>
            </a:r>
            <a:r>
              <a:rPr lang="fi-FI" sz="2000" dirty="0" smtClean="0"/>
              <a:t> (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Enlighten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Word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Flags</a:t>
            </a:r>
            <a:r>
              <a:rPr lang="fi-FI" sz="2000" dirty="0" smtClean="0"/>
              <a:t>,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Play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Axis</a:t>
            </a:r>
            <a:r>
              <a:rPr lang="fi-FI" sz="2000" dirty="0" smtClean="0"/>
              <a:t>,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Slicer</a:t>
            </a:r>
            <a:r>
              <a:rPr lang="fi-FI" sz="2000" dirty="0" smtClean="0"/>
              <a:t> and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Slicer</a:t>
            </a:r>
            <a:r>
              <a:rPr lang="fi-FI" sz="2000" dirty="0" smtClean="0"/>
              <a:t>) and </a:t>
            </a:r>
            <a:r>
              <a:rPr lang="fi-FI" sz="2000" dirty="0" err="1" smtClean="0"/>
              <a:t>bar</a:t>
            </a:r>
            <a:r>
              <a:rPr lang="fi-FI" sz="2000" dirty="0" smtClean="0"/>
              <a:t> </a:t>
            </a:r>
            <a:r>
              <a:rPr lang="fi-FI" sz="2000" dirty="0" err="1" smtClean="0"/>
              <a:t>charts</a:t>
            </a:r>
            <a:r>
              <a:rPr lang="fi-FI" sz="2000" dirty="0" smtClean="0"/>
              <a:t> (</a:t>
            </a:r>
            <a:r>
              <a:rPr lang="fi-FI" sz="2000" dirty="0" err="1" smtClean="0"/>
              <a:t>Horizontal</a:t>
            </a:r>
            <a:r>
              <a:rPr lang="fi-FI" sz="2000" dirty="0" smtClean="0"/>
              <a:t> Bar –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barChart</a:t>
            </a:r>
            <a:r>
              <a:rPr lang="fi-FI" sz="2000" dirty="0" smtClean="0"/>
              <a:t>,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Stacked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chart</a:t>
            </a:r>
            <a:r>
              <a:rPr lang="fi-FI" sz="2000" dirty="0" smtClean="0"/>
              <a:t>). </a:t>
            </a:r>
            <a:r>
              <a:rPr lang="fi-FI" sz="2000" dirty="0" err="1" smtClean="0"/>
              <a:t>Try</a:t>
            </a:r>
            <a:r>
              <a:rPr lang="fi-FI" sz="2000" dirty="0" smtClean="0"/>
              <a:t> to </a:t>
            </a:r>
            <a:r>
              <a:rPr lang="fi-FI" sz="2000" dirty="0" err="1" smtClean="0"/>
              <a:t>find</a:t>
            </a:r>
            <a:r>
              <a:rPr lang="fi-FI" sz="2000" dirty="0" smtClean="0"/>
              <a:t> out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answers</a:t>
            </a:r>
            <a:r>
              <a:rPr lang="fi-FI" sz="2000" dirty="0" smtClean="0"/>
              <a:t> to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following</a:t>
            </a:r>
            <a:r>
              <a:rPr lang="fi-FI" sz="2000" dirty="0" smtClean="0"/>
              <a:t> </a:t>
            </a:r>
            <a:r>
              <a:rPr lang="fi-FI" sz="2000" dirty="0" err="1" smtClean="0"/>
              <a:t>questions</a:t>
            </a:r>
            <a:r>
              <a:rPr lang="fi-FI" sz="2000" dirty="0" smtClean="0"/>
              <a:t>:</a:t>
            </a:r>
          </a:p>
          <a:p>
            <a:pPr lvl="1"/>
            <a:r>
              <a:rPr lang="fi-FI" sz="1600" dirty="0" err="1" smtClean="0"/>
              <a:t>What</a:t>
            </a:r>
            <a:r>
              <a:rPr lang="fi-FI" sz="1600" dirty="0" smtClean="0"/>
              <a:t> </a:t>
            </a:r>
            <a:r>
              <a:rPr lang="fi-FI" sz="1600" dirty="0" err="1" smtClean="0"/>
              <a:t>are</a:t>
            </a:r>
            <a:r>
              <a:rPr lang="fi-FI" sz="1600" dirty="0" smtClean="0"/>
              <a:t> top 10 </a:t>
            </a:r>
            <a:r>
              <a:rPr lang="fi-FI" sz="1600" dirty="0" err="1" smtClean="0"/>
              <a:t>export</a:t>
            </a:r>
            <a:r>
              <a:rPr lang="fi-FI" sz="1600" dirty="0" smtClean="0"/>
              <a:t> </a:t>
            </a:r>
            <a:r>
              <a:rPr lang="fi-FI" sz="1600" dirty="0" err="1" smtClean="0"/>
              <a:t>commodities</a:t>
            </a:r>
            <a:r>
              <a:rPr lang="fi-FI" sz="1600" dirty="0" smtClean="0"/>
              <a:t> in Finland?</a:t>
            </a:r>
          </a:p>
          <a:p>
            <a:pPr lvl="1"/>
            <a:r>
              <a:rPr lang="fi-FI" sz="1600" dirty="0" err="1" smtClean="0"/>
              <a:t>What</a:t>
            </a:r>
            <a:r>
              <a:rPr lang="fi-FI" sz="1600" dirty="0" smtClean="0"/>
              <a:t> </a:t>
            </a:r>
            <a:r>
              <a:rPr lang="fi-FI" sz="1600" dirty="0" err="1" smtClean="0"/>
              <a:t>are</a:t>
            </a:r>
            <a:r>
              <a:rPr lang="fi-FI" sz="1600" dirty="0" smtClean="0"/>
              <a:t> </a:t>
            </a:r>
            <a:r>
              <a:rPr lang="fi-FI" sz="1600" dirty="0" err="1" smtClean="0"/>
              <a:t>bottom</a:t>
            </a:r>
            <a:r>
              <a:rPr lang="fi-FI" sz="1600" dirty="0" smtClean="0"/>
              <a:t> 10 import </a:t>
            </a:r>
            <a:r>
              <a:rPr lang="fi-FI" sz="1600" dirty="0" err="1" smtClean="0"/>
              <a:t>commodities</a:t>
            </a:r>
            <a:r>
              <a:rPr lang="fi-FI" sz="1600" dirty="0" smtClean="0"/>
              <a:t> in Finland?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43" y="1133827"/>
            <a:ext cx="7823107" cy="28486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5805" y="137215"/>
            <a:ext cx="6952841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i-FI" sz="2400" dirty="0" err="1" smtClean="0"/>
              <a:t>You</a:t>
            </a:r>
            <a:r>
              <a:rPr lang="fi-FI" sz="2400" dirty="0" smtClean="0"/>
              <a:t> </a:t>
            </a:r>
            <a:r>
              <a:rPr lang="fi-FI" sz="2400" dirty="0" err="1" smtClean="0"/>
              <a:t>will</a:t>
            </a:r>
            <a:r>
              <a:rPr lang="fi-FI" sz="2400" dirty="0" smtClean="0"/>
              <a:t> </a:t>
            </a:r>
            <a:r>
              <a:rPr lang="fi-FI" sz="2400" dirty="0" err="1" smtClean="0"/>
              <a:t>compare</a:t>
            </a:r>
            <a:r>
              <a:rPr lang="fi-FI" sz="2400" dirty="0" smtClean="0"/>
              <a:t> </a:t>
            </a:r>
            <a:r>
              <a:rPr lang="fi-FI" sz="2400" dirty="0" err="1" smtClean="0"/>
              <a:t>your</a:t>
            </a:r>
            <a:r>
              <a:rPr lang="fi-FI" sz="2400" dirty="0" smtClean="0"/>
              <a:t> </a:t>
            </a:r>
            <a:r>
              <a:rPr lang="fi-FI" sz="2400" dirty="0" err="1" smtClean="0"/>
              <a:t>own</a:t>
            </a:r>
            <a:r>
              <a:rPr lang="fi-FI" sz="2400" dirty="0" smtClean="0"/>
              <a:t> </a:t>
            </a:r>
            <a:r>
              <a:rPr lang="fi-FI" sz="2400" dirty="0" err="1" smtClean="0"/>
              <a:t>results</a:t>
            </a:r>
            <a:r>
              <a:rPr lang="fi-FI" sz="2400" dirty="0" smtClean="0"/>
              <a:t> </a:t>
            </a:r>
            <a:r>
              <a:rPr lang="fi-FI" sz="2400" dirty="0" err="1" smtClean="0"/>
              <a:t>within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UN </a:t>
            </a:r>
            <a:r>
              <a:rPr lang="fi-FI" sz="2400" dirty="0" err="1" smtClean="0"/>
              <a:t>Contrade</a:t>
            </a:r>
            <a:r>
              <a:rPr lang="fi-FI" sz="2400" dirty="0" smtClean="0"/>
              <a:t> </a:t>
            </a:r>
            <a:r>
              <a:rPr lang="fi-FI" sz="2400" dirty="0" err="1" smtClean="0"/>
              <a:t>ones</a:t>
            </a:r>
            <a:r>
              <a:rPr lang="fi-FI" sz="2400" dirty="0"/>
              <a:t>.</a:t>
            </a:r>
            <a:r>
              <a:rPr lang="fi-FI" sz="2400" dirty="0" smtClean="0"/>
              <a:t> </a:t>
            </a:r>
            <a:r>
              <a:rPr lang="fi-FI" sz="2400" dirty="0" err="1" smtClean="0"/>
              <a:t>You</a:t>
            </a:r>
            <a:r>
              <a:rPr lang="fi-FI" sz="2400" dirty="0" smtClean="0"/>
              <a:t> </a:t>
            </a:r>
            <a:r>
              <a:rPr lang="fi-FI" sz="2400" dirty="0" err="1" smtClean="0"/>
              <a:t>will</a:t>
            </a:r>
            <a:r>
              <a:rPr lang="fi-FI" sz="2400" dirty="0" smtClean="0"/>
              <a:t> </a:t>
            </a:r>
            <a:r>
              <a:rPr lang="fi-FI" sz="2400" dirty="0" err="1" smtClean="0"/>
              <a:t>try</a:t>
            </a:r>
            <a:r>
              <a:rPr lang="fi-FI" sz="2400" dirty="0" smtClean="0"/>
              <a:t> Tornado </a:t>
            </a:r>
            <a:r>
              <a:rPr lang="fi-FI" sz="2400" dirty="0" err="1" smtClean="0"/>
              <a:t>visual</a:t>
            </a:r>
            <a:r>
              <a:rPr lang="fi-FI" sz="2400" dirty="0" smtClean="0"/>
              <a:t> </a:t>
            </a:r>
            <a:r>
              <a:rPr lang="fi-FI" sz="2400" dirty="0" err="1" smtClean="0"/>
              <a:t>with</a:t>
            </a:r>
            <a:r>
              <a:rPr lang="fi-FI" sz="2400" dirty="0" smtClean="0"/>
              <a:t> </a:t>
            </a:r>
            <a:r>
              <a:rPr lang="fi-FI" sz="2400" dirty="0" err="1" smtClean="0"/>
              <a:t>filters</a:t>
            </a:r>
            <a:r>
              <a:rPr lang="fi-FI" sz="2400" dirty="0" smtClean="0"/>
              <a:t>.</a:t>
            </a:r>
            <a:endParaRPr lang="fi-FI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6617" y="4096989"/>
            <a:ext cx="3182029" cy="22539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1824" y="4144831"/>
            <a:ext cx="3038779" cy="21582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7839" y="4144831"/>
            <a:ext cx="1075836" cy="261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5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5371012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20.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dirty="0" err="1" smtClean="0"/>
              <a:t>read</a:t>
            </a:r>
            <a:r>
              <a:rPr lang="fi-FI" dirty="0" smtClean="0"/>
              <a:t> data </a:t>
            </a:r>
            <a:r>
              <a:rPr lang="fi-FI" dirty="0" err="1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665" y="1699846"/>
            <a:ext cx="4779498" cy="4607169"/>
          </a:xfrm>
        </p:spPr>
        <p:txBody>
          <a:bodyPr>
            <a:normAutofit/>
          </a:bodyPr>
          <a:lstStyle/>
          <a:p>
            <a:endParaRPr lang="fi-FI" sz="2000" dirty="0"/>
          </a:p>
          <a:p>
            <a:pPr marL="0" indent="0">
              <a:buNone/>
            </a:pPr>
            <a:endParaRPr lang="fi-FI" sz="2000" dirty="0"/>
          </a:p>
          <a:p>
            <a:pPr marL="0" indent="0">
              <a:buNone/>
            </a:pPr>
            <a:endParaRPr lang="fi-FI" sz="20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26" y="4618586"/>
            <a:ext cx="3892026" cy="194932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35999" y="1599823"/>
            <a:ext cx="4561114" cy="2889683"/>
          </a:xfrm>
        </p:spPr>
        <p:txBody>
          <a:bodyPr>
            <a:normAutofit fontScale="92500" lnSpcReduction="10000"/>
          </a:bodyPr>
          <a:lstStyle/>
          <a:p>
            <a:r>
              <a:rPr lang="fi-FI" sz="2000" dirty="0" err="1" smtClean="0"/>
              <a:t>There</a:t>
            </a:r>
            <a:r>
              <a:rPr lang="fi-FI" sz="2000" dirty="0" smtClean="0"/>
              <a:t> </a:t>
            </a:r>
            <a:r>
              <a:rPr lang="fi-FI" sz="2000" dirty="0" err="1" smtClean="0"/>
              <a:t>are</a:t>
            </a:r>
            <a:r>
              <a:rPr lang="fi-FI" sz="2000" dirty="0" smtClean="0"/>
              <a:t> </a:t>
            </a:r>
            <a:r>
              <a:rPr lang="fi-FI" sz="2000" dirty="0" err="1" smtClean="0"/>
              <a:t>eight</a:t>
            </a:r>
            <a:r>
              <a:rPr lang="fi-FI" sz="2000" dirty="0" smtClean="0"/>
              <a:t> </a:t>
            </a:r>
            <a:r>
              <a:rPr lang="fi-FI" sz="2000" dirty="0" err="1" smtClean="0"/>
              <a:t>samples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data </a:t>
            </a:r>
            <a:r>
              <a:rPr lang="fi-FI" sz="2000" dirty="0" err="1" smtClean="0"/>
              <a:t>model</a:t>
            </a:r>
            <a:r>
              <a:rPr lang="fi-FI" sz="2000" dirty="0" smtClean="0"/>
              <a:t> of </a:t>
            </a:r>
            <a:r>
              <a:rPr lang="fi-FI" sz="2000" dirty="0" err="1" smtClean="0"/>
              <a:t>which</a:t>
            </a:r>
            <a:r>
              <a:rPr lang="fi-FI" sz="2000" dirty="0" smtClean="0"/>
              <a:t> </a:t>
            </a:r>
            <a:r>
              <a:rPr lang="fi-FI" sz="2000" dirty="0" err="1" smtClean="0"/>
              <a:t>illustrate</a:t>
            </a:r>
            <a:r>
              <a:rPr lang="fi-FI" sz="2000" dirty="0" smtClean="0"/>
              <a:t> </a:t>
            </a:r>
            <a:r>
              <a:rPr lang="fi-FI" sz="2000" dirty="0" err="1" smtClean="0"/>
              <a:t>relationships</a:t>
            </a:r>
            <a:r>
              <a:rPr lang="fi-FI" sz="2000" dirty="0" smtClean="0"/>
              <a:t> </a:t>
            </a:r>
            <a:r>
              <a:rPr lang="fi-FI" sz="2000" dirty="0" err="1" smtClean="0"/>
              <a:t>between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fact</a:t>
            </a:r>
            <a:r>
              <a:rPr lang="fi-FI" sz="2000" dirty="0" smtClean="0"/>
              <a:t> </a:t>
            </a:r>
            <a:r>
              <a:rPr lang="fi-FI" sz="2000" dirty="0" err="1" smtClean="0"/>
              <a:t>tables</a:t>
            </a:r>
            <a:r>
              <a:rPr lang="fi-FI" sz="2000" dirty="0" smtClean="0"/>
              <a:t> and </a:t>
            </a:r>
            <a:r>
              <a:rPr lang="fi-FI" sz="2000" dirty="0" err="1" smtClean="0"/>
              <a:t>dimensions</a:t>
            </a:r>
            <a:r>
              <a:rPr lang="fi-FI" sz="2000" dirty="0" smtClean="0"/>
              <a:t> </a:t>
            </a:r>
            <a:r>
              <a:rPr lang="fi-FI" sz="2000" dirty="0" err="1" smtClean="0"/>
              <a:t>ones</a:t>
            </a:r>
            <a:r>
              <a:rPr lang="fi-FI" sz="2000" dirty="0" smtClean="0"/>
              <a:t> (</a:t>
            </a:r>
            <a:r>
              <a:rPr lang="fi-FI" sz="2000" dirty="0" smtClean="0">
                <a:hlinkClick r:id="rId3"/>
              </a:rPr>
              <a:t>https</a:t>
            </a:r>
            <a:r>
              <a:rPr lang="fi-FI" sz="2000" dirty="0">
                <a:hlinkClick r:id="rId3"/>
              </a:rPr>
              <a:t>://powerbi.microsoft.com/en-us/documentation/powerbi-sample-datasets</a:t>
            </a:r>
            <a:r>
              <a:rPr lang="fi-FI" sz="2000" dirty="0" smtClean="0">
                <a:hlinkClick r:id="rId3"/>
              </a:rPr>
              <a:t>/</a:t>
            </a:r>
            <a:r>
              <a:rPr lang="fi-FI" sz="2000" dirty="0" smtClean="0"/>
              <a:t>)</a:t>
            </a:r>
          </a:p>
          <a:p>
            <a:r>
              <a:rPr lang="fi-FI" sz="2000" dirty="0" smtClean="0"/>
              <a:t>Select </a:t>
            </a:r>
            <a:r>
              <a:rPr lang="fi-FI" sz="2000" dirty="0" err="1" smtClean="0"/>
              <a:t>two</a:t>
            </a:r>
            <a:r>
              <a:rPr lang="fi-FI" sz="2000" dirty="0" smtClean="0"/>
              <a:t> </a:t>
            </a:r>
            <a:r>
              <a:rPr lang="fi-FI" sz="2000" dirty="0" err="1" smtClean="0"/>
              <a:t>or</a:t>
            </a:r>
            <a:r>
              <a:rPr lang="fi-FI" sz="2000" dirty="0" smtClean="0"/>
              <a:t> </a:t>
            </a:r>
            <a:r>
              <a:rPr lang="fi-FI" sz="2000" dirty="0" err="1" smtClean="0"/>
              <a:t>more</a:t>
            </a:r>
            <a:r>
              <a:rPr lang="fi-FI" sz="2000" dirty="0" smtClean="0"/>
              <a:t> </a:t>
            </a:r>
            <a:r>
              <a:rPr lang="fi-FI" sz="2000" dirty="0" err="1" smtClean="0"/>
              <a:t>datasets</a:t>
            </a:r>
            <a:r>
              <a:rPr lang="fi-FI" sz="2000" dirty="0" smtClean="0"/>
              <a:t> and </a:t>
            </a:r>
            <a:r>
              <a:rPr lang="fi-FI" sz="2000" dirty="0" err="1" smtClean="0"/>
              <a:t>figure</a:t>
            </a:r>
            <a:r>
              <a:rPr lang="fi-FI" sz="2000" dirty="0" smtClean="0"/>
              <a:t> out </a:t>
            </a:r>
            <a:r>
              <a:rPr lang="fi-FI" sz="2000" dirty="0" err="1" smtClean="0"/>
              <a:t>the</a:t>
            </a:r>
            <a:r>
              <a:rPr lang="fi-FI" sz="2000" dirty="0" smtClean="0"/>
              <a:t> data </a:t>
            </a:r>
            <a:r>
              <a:rPr lang="fi-FI" sz="2000" dirty="0" err="1" smtClean="0"/>
              <a:t>model</a:t>
            </a:r>
            <a:r>
              <a:rPr lang="fi-FI" sz="2000" dirty="0" smtClean="0"/>
              <a:t> </a:t>
            </a:r>
            <a:r>
              <a:rPr lang="fi-FI" sz="2000" dirty="0" smtClean="0"/>
              <a:t>(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fi-FI" sz="2000" dirty="0" smtClean="0"/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PowerPivot</a:t>
            </a:r>
            <a:r>
              <a:rPr lang="fi-FI" sz="2000" dirty="0" smtClean="0"/>
              <a:t> </a:t>
            </a:r>
            <a:r>
              <a:rPr lang="fi-FI" sz="2000" dirty="0" smtClean="0"/>
              <a:t>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Manage</a:t>
            </a:r>
            <a:r>
              <a:rPr lang="fi-FI" sz="2000" dirty="0" smtClean="0"/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Diagram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fi-FI" sz="2000" dirty="0" smtClean="0"/>
              <a:t>) and </a:t>
            </a:r>
            <a:r>
              <a:rPr lang="fi-FI" sz="2000" dirty="0" err="1" smtClean="0"/>
              <a:t>relationships</a:t>
            </a:r>
            <a:r>
              <a:rPr lang="fi-FI" sz="2000" dirty="0" smtClean="0"/>
              <a:t> (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Design</a:t>
            </a:r>
            <a:r>
              <a:rPr lang="fi-FI" sz="2000" dirty="0" smtClean="0"/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Manage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Relationships</a:t>
            </a:r>
            <a:r>
              <a:rPr lang="fi-FI" sz="2000" dirty="0" smtClean="0"/>
              <a:t>)</a:t>
            </a:r>
          </a:p>
          <a:p>
            <a:pPr lvl="1"/>
            <a:endParaRPr lang="fi-FI" sz="1600" dirty="0" smtClean="0"/>
          </a:p>
          <a:p>
            <a:endParaRPr lang="fi-FI" sz="2000" dirty="0"/>
          </a:p>
          <a:p>
            <a:pPr marL="0" indent="0">
              <a:buNone/>
            </a:pPr>
            <a:endParaRPr lang="fi-FI" sz="2000" dirty="0"/>
          </a:p>
          <a:p>
            <a:pPr marL="0" indent="0">
              <a:buNone/>
            </a:pPr>
            <a:endParaRPr lang="fi-FI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018" y="4196665"/>
            <a:ext cx="4820103" cy="25711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121" y="4708067"/>
            <a:ext cx="3018154" cy="13315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38800" y="130186"/>
            <a:ext cx="6418217" cy="378565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i-FI" sz="2400" dirty="0" err="1" smtClean="0"/>
              <a:t>There</a:t>
            </a:r>
            <a:r>
              <a:rPr lang="fi-FI" sz="2400" dirty="0" smtClean="0"/>
              <a:t> </a:t>
            </a:r>
            <a:r>
              <a:rPr lang="fi-FI" sz="2400" dirty="0" err="1" smtClean="0"/>
              <a:t>are</a:t>
            </a:r>
            <a:r>
              <a:rPr lang="fi-FI" sz="2400" dirty="0" smtClean="0"/>
              <a:t> </a:t>
            </a:r>
            <a:r>
              <a:rPr lang="fi-FI" sz="2400" dirty="0" err="1" smtClean="0"/>
              <a:t>normally</a:t>
            </a:r>
            <a:r>
              <a:rPr lang="fi-FI" sz="2400" dirty="0" smtClean="0"/>
              <a:t> </a:t>
            </a:r>
            <a:r>
              <a:rPr lang="fi-FI" sz="2400" dirty="0" err="1" smtClean="0"/>
              <a:t>one</a:t>
            </a:r>
            <a:r>
              <a:rPr lang="fi-FI" sz="2400" dirty="0" smtClean="0"/>
              <a:t> </a:t>
            </a:r>
            <a:r>
              <a:rPr lang="fi-FI" sz="2400" dirty="0" err="1" smtClean="0"/>
              <a:t>fact</a:t>
            </a:r>
            <a:r>
              <a:rPr lang="fi-FI" sz="2400" dirty="0" smtClean="0"/>
              <a:t> </a:t>
            </a:r>
            <a:r>
              <a:rPr lang="fi-FI" sz="2400" dirty="0" err="1" smtClean="0"/>
              <a:t>table</a:t>
            </a:r>
            <a:r>
              <a:rPr lang="fi-FI" sz="2400" dirty="0" smtClean="0"/>
              <a:t>/dataset and </a:t>
            </a:r>
            <a:r>
              <a:rPr lang="fi-FI" sz="2400" dirty="0" err="1" smtClean="0"/>
              <a:t>several</a:t>
            </a:r>
            <a:r>
              <a:rPr lang="fi-FI" sz="2400" dirty="0" smtClean="0"/>
              <a:t> dimension </a:t>
            </a:r>
            <a:r>
              <a:rPr lang="fi-FI" sz="2400" dirty="0" err="1" smtClean="0"/>
              <a:t>tables</a:t>
            </a:r>
            <a:r>
              <a:rPr lang="fi-FI" sz="2400" dirty="0" smtClean="0"/>
              <a:t>. </a:t>
            </a:r>
            <a:r>
              <a:rPr lang="fi-FI" sz="2400" dirty="0" err="1" smtClean="0"/>
              <a:t>Furthermore</a:t>
            </a:r>
            <a:r>
              <a:rPr lang="fi-FI" sz="2400" dirty="0" smtClean="0"/>
              <a:t>, </a:t>
            </a:r>
            <a:r>
              <a:rPr lang="fi-FI" sz="2400" dirty="0" err="1" smtClean="0"/>
              <a:t>the</a:t>
            </a:r>
            <a:r>
              <a:rPr lang="fi-FI" sz="2400" dirty="0" smtClean="0"/>
              <a:t> dimension </a:t>
            </a:r>
            <a:r>
              <a:rPr lang="fi-FI" sz="2400" dirty="0" err="1" smtClean="0"/>
              <a:t>ones</a:t>
            </a:r>
            <a:r>
              <a:rPr lang="fi-FI" sz="2400" dirty="0" smtClean="0"/>
              <a:t> </a:t>
            </a:r>
            <a:r>
              <a:rPr lang="fi-FI" sz="2400" dirty="0" err="1" smtClean="0"/>
              <a:t>might</a:t>
            </a:r>
            <a:r>
              <a:rPr lang="fi-FI" sz="2400" dirty="0" smtClean="0"/>
              <a:t> </a:t>
            </a:r>
            <a:r>
              <a:rPr lang="fi-FI" sz="2400" dirty="0" err="1" smtClean="0"/>
              <a:t>use</a:t>
            </a:r>
            <a:r>
              <a:rPr lang="fi-FI" sz="2400" dirty="0" smtClean="0"/>
              <a:t> dimension </a:t>
            </a:r>
            <a:r>
              <a:rPr lang="fi-FI" sz="2400" dirty="0" err="1" smtClean="0"/>
              <a:t>tables</a:t>
            </a:r>
            <a:r>
              <a:rPr lang="fi-FI" sz="2400" dirty="0" smtClean="0"/>
              <a:t>. For </a:t>
            </a:r>
            <a:r>
              <a:rPr lang="fi-FI" sz="2400" dirty="0" err="1" smtClean="0"/>
              <a:t>example</a:t>
            </a:r>
            <a:r>
              <a:rPr lang="fi-FI" sz="2400" dirty="0" smtClean="0"/>
              <a:t>, </a:t>
            </a:r>
            <a:r>
              <a:rPr lang="fi-FI" sz="2400" dirty="0" err="1" smtClean="0"/>
              <a:t>the</a:t>
            </a:r>
            <a:r>
              <a:rPr lang="fi-FI" sz="2400" dirty="0" smtClean="0"/>
              <a:t> dimension </a:t>
            </a:r>
            <a:r>
              <a:rPr lang="fi-FI" sz="2400" dirty="0" err="1" smtClean="0"/>
              <a:t>table</a:t>
            </a:r>
            <a:r>
              <a:rPr lang="fi-FI" sz="2400" dirty="0" smtClean="0"/>
              <a:t> </a:t>
            </a:r>
            <a:r>
              <a:rPr lang="fi-FI" sz="2400" dirty="0" err="1" smtClean="0"/>
              <a:t>Customer</a:t>
            </a:r>
            <a:r>
              <a:rPr lang="fi-FI" sz="2400" dirty="0" smtClean="0"/>
              <a:t> </a:t>
            </a:r>
            <a:r>
              <a:rPr lang="fi-FI" sz="2400" dirty="0" err="1" smtClean="0"/>
              <a:t>uses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dimensions</a:t>
            </a:r>
            <a:r>
              <a:rPr lang="fi-FI" sz="2400" dirty="0" smtClean="0"/>
              <a:t> Industry and State. If </a:t>
            </a:r>
            <a:r>
              <a:rPr lang="fi-FI" sz="2400" dirty="0" err="1" smtClean="0"/>
              <a:t>two</a:t>
            </a:r>
            <a:r>
              <a:rPr lang="fi-FI" sz="2400" dirty="0" smtClean="0"/>
              <a:t> </a:t>
            </a:r>
            <a:r>
              <a:rPr lang="fi-FI" sz="2400" dirty="0" err="1" smtClean="0"/>
              <a:t>columns</a:t>
            </a:r>
            <a:r>
              <a:rPr lang="fi-FI" sz="2400" dirty="0" smtClean="0"/>
              <a:t> of </a:t>
            </a:r>
            <a:r>
              <a:rPr lang="fi-FI" sz="2400" dirty="0" err="1" smtClean="0"/>
              <a:t>separate</a:t>
            </a:r>
            <a:r>
              <a:rPr lang="fi-FI" sz="2400" dirty="0" smtClean="0"/>
              <a:t> </a:t>
            </a:r>
            <a:r>
              <a:rPr lang="fi-FI" sz="2400" dirty="0" err="1" smtClean="0"/>
              <a:t>tables</a:t>
            </a:r>
            <a:r>
              <a:rPr lang="fi-FI" sz="2400" dirty="0" smtClean="0"/>
              <a:t> </a:t>
            </a:r>
            <a:r>
              <a:rPr lang="fi-FI" sz="2400" dirty="0" err="1" smtClean="0"/>
              <a:t>have</a:t>
            </a:r>
            <a:r>
              <a:rPr lang="fi-FI" sz="2400" dirty="0" smtClean="0"/>
              <a:t> </a:t>
            </a:r>
            <a:r>
              <a:rPr lang="fi-FI" sz="2400" dirty="0" err="1" smtClean="0"/>
              <a:t>same</a:t>
            </a:r>
            <a:r>
              <a:rPr lang="fi-FI" sz="2400" dirty="0" smtClean="0"/>
              <a:t> </a:t>
            </a:r>
            <a:r>
              <a:rPr lang="fi-FI" sz="2400" dirty="0" err="1" smtClean="0"/>
              <a:t>names</a:t>
            </a:r>
            <a:r>
              <a:rPr lang="fi-FI" sz="2400" dirty="0" smtClean="0"/>
              <a:t>, as </a:t>
            </a:r>
            <a:r>
              <a:rPr lang="fi-FI" sz="2400" dirty="0" err="1" smtClean="0"/>
              <a:t>well</a:t>
            </a:r>
            <a:r>
              <a:rPr lang="fi-FI" sz="2400" dirty="0" smtClean="0"/>
              <a:t> as,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types</a:t>
            </a:r>
            <a:r>
              <a:rPr lang="fi-FI" sz="2400" dirty="0" smtClean="0"/>
              <a:t> of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columns</a:t>
            </a:r>
            <a:r>
              <a:rPr lang="fi-FI" sz="2400" dirty="0" smtClean="0"/>
              <a:t> </a:t>
            </a:r>
            <a:r>
              <a:rPr lang="fi-FI" sz="2400" dirty="0" err="1" smtClean="0"/>
              <a:t>are</a:t>
            </a:r>
            <a:r>
              <a:rPr lang="fi-FI" sz="2400" dirty="0" smtClean="0"/>
              <a:t> </a:t>
            </a:r>
            <a:r>
              <a:rPr lang="fi-FI" sz="2400" dirty="0" err="1" smtClean="0"/>
              <a:t>similar</a:t>
            </a:r>
            <a:r>
              <a:rPr lang="fi-FI" sz="2400" dirty="0" smtClean="0"/>
              <a:t> </a:t>
            </a:r>
            <a:r>
              <a:rPr lang="fi-FI" sz="2400" dirty="0" err="1" smtClean="0"/>
              <a:t>then</a:t>
            </a:r>
            <a:r>
              <a:rPr lang="fi-FI" sz="2400" dirty="0" smtClean="0"/>
              <a:t> Power BI </a:t>
            </a:r>
            <a:r>
              <a:rPr lang="fi-FI" sz="2400" dirty="0" err="1" smtClean="0"/>
              <a:t>might</a:t>
            </a:r>
            <a:r>
              <a:rPr lang="fi-FI" sz="2400" dirty="0" smtClean="0"/>
              <a:t> </a:t>
            </a:r>
            <a:r>
              <a:rPr lang="fi-FI" sz="2400" dirty="0" err="1" smtClean="0"/>
              <a:t>automatically</a:t>
            </a:r>
            <a:r>
              <a:rPr lang="fi-FI" sz="2400" dirty="0" smtClean="0"/>
              <a:t> to </a:t>
            </a:r>
            <a:r>
              <a:rPr lang="fi-FI" sz="2400" dirty="0" err="1" smtClean="0"/>
              <a:t>form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relationship</a:t>
            </a:r>
            <a:r>
              <a:rPr lang="fi-FI" sz="2400" dirty="0" smtClean="0"/>
              <a:t> </a:t>
            </a:r>
            <a:r>
              <a:rPr lang="fi-FI" sz="2400" dirty="0" err="1" smtClean="0"/>
              <a:t>between</a:t>
            </a:r>
            <a:r>
              <a:rPr lang="fi-FI" sz="2400" dirty="0" smtClean="0"/>
              <a:t> </a:t>
            </a:r>
            <a:r>
              <a:rPr lang="fi-FI" sz="2400" dirty="0" err="1" smtClean="0"/>
              <a:t>them</a:t>
            </a:r>
            <a:r>
              <a:rPr lang="fi-FI" sz="2400" dirty="0" smtClean="0"/>
              <a:t> </a:t>
            </a:r>
            <a:r>
              <a:rPr lang="fi-FI" sz="2400" dirty="0" err="1" smtClean="0"/>
              <a:t>if</a:t>
            </a:r>
            <a:r>
              <a:rPr lang="fi-FI" sz="2400" dirty="0" smtClean="0"/>
              <a:t> </a:t>
            </a:r>
            <a:r>
              <a:rPr lang="fi-FI" sz="2400" dirty="0" err="1" smtClean="0"/>
              <a:t>there</a:t>
            </a:r>
            <a:r>
              <a:rPr lang="fi-FI" sz="2400" dirty="0" smtClean="0"/>
              <a:t> </a:t>
            </a:r>
            <a:r>
              <a:rPr lang="fi-FI" sz="2400" dirty="0" err="1" smtClean="0"/>
              <a:t>are</a:t>
            </a:r>
            <a:r>
              <a:rPr lang="fi-FI" sz="2400" dirty="0" smtClean="0"/>
              <a:t> no </a:t>
            </a:r>
            <a:r>
              <a:rPr lang="fi-FI" sz="2400" dirty="0" err="1" smtClean="0"/>
              <a:t>dublications</a:t>
            </a:r>
            <a:r>
              <a:rPr lang="fi-FI" sz="2400" dirty="0" smtClean="0"/>
              <a:t> of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rows</a:t>
            </a:r>
            <a:r>
              <a:rPr lang="fi-FI" sz="2400" dirty="0" smtClean="0"/>
              <a:t> in </a:t>
            </a:r>
            <a:r>
              <a:rPr lang="fi-FI" sz="2400" dirty="0" err="1" smtClean="0"/>
              <a:t>one</a:t>
            </a:r>
            <a:r>
              <a:rPr lang="fi-FI" sz="2400" dirty="0" smtClean="0"/>
              <a:t> of </a:t>
            </a:r>
            <a:r>
              <a:rPr lang="fi-FI" sz="2400" dirty="0" err="1" smtClean="0"/>
              <a:t>those</a:t>
            </a:r>
            <a:r>
              <a:rPr lang="fi-FI" sz="2400" dirty="0" smtClean="0"/>
              <a:t> </a:t>
            </a:r>
            <a:r>
              <a:rPr lang="fi-FI" sz="2400" dirty="0" err="1" smtClean="0"/>
              <a:t>tables</a:t>
            </a:r>
            <a:r>
              <a:rPr lang="fi-FI" sz="2400" dirty="0" smtClean="0"/>
              <a:t>.</a:t>
            </a:r>
            <a:endParaRPr lang="fi-FI" sz="2400" dirty="0"/>
          </a:p>
        </p:txBody>
      </p:sp>
    </p:spTree>
    <p:extLst>
      <p:ext uri="{BB962C8B-B14F-4D97-AF65-F5344CB8AC3E}">
        <p14:creationId xmlns:p14="http://schemas.microsoft.com/office/powerpoint/2010/main" val="193297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39" y="188323"/>
            <a:ext cx="8325341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21. </a:t>
            </a:r>
            <a:r>
              <a:rPr lang="fi-FI" dirty="0" err="1" smtClean="0"/>
              <a:t>Learn</a:t>
            </a:r>
            <a:r>
              <a:rPr lang="fi-FI" dirty="0" smtClean="0"/>
              <a:t> R </a:t>
            </a:r>
            <a:r>
              <a:rPr lang="fi-FI" dirty="0" err="1" smtClean="0"/>
              <a:t>within</a:t>
            </a:r>
            <a:r>
              <a:rPr lang="fi-FI" dirty="0" smtClean="0"/>
              <a:t> R </a:t>
            </a:r>
            <a:r>
              <a:rPr lang="fi-FI" dirty="0" err="1" smtClean="0"/>
              <a:t>visualisations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Power BI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816072"/>
            <a:ext cx="6374621" cy="4416276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dirty="0" smtClean="0"/>
              <a:t>“R </a:t>
            </a:r>
            <a:r>
              <a:rPr lang="en-US" dirty="0"/>
              <a:t>visuals that are created in </a:t>
            </a:r>
            <a:r>
              <a:rPr lang="en-US" b="1" dirty="0"/>
              <a:t>Power BI Desktop</a:t>
            </a:r>
            <a:r>
              <a:rPr lang="en-US" dirty="0"/>
              <a:t>, and then published to the Power BI service, for the most part behave like any other visual in the Power BI service” (</a:t>
            </a:r>
            <a:r>
              <a:rPr lang="en-US" dirty="0">
                <a:hlinkClick r:id="rId2"/>
              </a:rPr>
              <a:t>https://powerbi.microsoft.com/en-us/documentation/powerbi-service-r-visuals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pPr lvl="0"/>
            <a:r>
              <a:rPr lang="en-US" dirty="0" smtClean="0"/>
              <a:t>Review </a:t>
            </a:r>
            <a:r>
              <a:rPr lang="en-US" dirty="0"/>
              <a:t>the video </a:t>
            </a:r>
            <a:r>
              <a:rPr lang="en-US" i="1" dirty="0"/>
              <a:t>R </a:t>
            </a:r>
            <a:r>
              <a:rPr lang="en-US" i="1" dirty="0" err="1"/>
              <a:t>Visualisations</a:t>
            </a:r>
            <a:r>
              <a:rPr lang="en-US" i="1" dirty="0"/>
              <a:t> within Power BI (using R and Power </a:t>
            </a:r>
            <a:r>
              <a:rPr lang="en-US" i="1" dirty="0" smtClean="0"/>
              <a:t>BI) </a:t>
            </a:r>
            <a:r>
              <a:rPr lang="en-US" dirty="0" smtClean="0"/>
              <a:t>(</a:t>
            </a:r>
            <a:r>
              <a:rPr lang="en-US" u="sng" dirty="0" smtClean="0">
                <a:hlinkClick r:id="rId3"/>
              </a:rPr>
              <a:t>https</a:t>
            </a:r>
            <a:r>
              <a:rPr lang="en-US" u="sng" dirty="0">
                <a:hlinkClick r:id="rId3"/>
              </a:rPr>
              <a:t>://</a:t>
            </a:r>
            <a:r>
              <a:rPr lang="en-US" u="sng" dirty="0" smtClean="0">
                <a:hlinkClick r:id="rId3"/>
              </a:rPr>
              <a:t>www.youtube.com/watch?v=SMaJf6UBKeI</a:t>
            </a:r>
            <a:r>
              <a:rPr lang="en-US" u="sng" dirty="0" smtClean="0"/>
              <a:t>)</a:t>
            </a:r>
          </a:p>
          <a:p>
            <a:pPr lvl="0"/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aware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examples</a:t>
            </a:r>
            <a:r>
              <a:rPr lang="fi-FI" dirty="0"/>
              <a:t> (</a:t>
            </a:r>
            <a:r>
              <a:rPr lang="fi-FI" dirty="0">
                <a:hlinkClick r:id="rId4"/>
              </a:rPr>
              <a:t>http://</a:t>
            </a:r>
            <a:r>
              <a:rPr lang="fi-FI" dirty="0" smtClean="0">
                <a:hlinkClick r:id="rId4"/>
              </a:rPr>
              <a:t>community.powerbi.com/t5/R-Script-Showcase/bd-p/RVisuals</a:t>
            </a:r>
            <a:r>
              <a:rPr lang="fi-FI" dirty="0" smtClean="0"/>
              <a:t>) </a:t>
            </a:r>
          </a:p>
          <a:p>
            <a:pPr lvl="0"/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aware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examples</a:t>
            </a:r>
            <a:r>
              <a:rPr lang="fi-FI" dirty="0" smtClean="0"/>
              <a:t> (</a:t>
            </a:r>
            <a:r>
              <a:rPr lang="fi-FI" dirty="0" smtClean="0">
                <a:hlinkClick r:id="rId5"/>
              </a:rPr>
              <a:t>https</a:t>
            </a:r>
            <a:r>
              <a:rPr lang="fi-FI" dirty="0">
                <a:hlinkClick r:id="rId5"/>
              </a:rPr>
              <a:t>://www.rstudio.com/products/shiny/shiny-user-showcase</a:t>
            </a:r>
            <a:r>
              <a:rPr lang="fi-FI" dirty="0" smtClean="0">
                <a:hlinkClick r:id="rId5"/>
              </a:rPr>
              <a:t>/</a:t>
            </a:r>
            <a:r>
              <a:rPr lang="fi-FI" dirty="0" smtClean="0"/>
              <a:t>)</a:t>
            </a:r>
          </a:p>
          <a:p>
            <a:pPr lvl="0"/>
            <a:r>
              <a:rPr lang="fi-FI" dirty="0" smtClean="0"/>
              <a:t>If </a:t>
            </a:r>
            <a:r>
              <a:rPr lang="fi-FI" dirty="0" err="1" smtClean="0"/>
              <a:t>you</a:t>
            </a:r>
            <a:r>
              <a:rPr lang="fi-FI" dirty="0" smtClean="0"/>
              <a:t> </a:t>
            </a:r>
            <a:r>
              <a:rPr lang="fi-FI" dirty="0" err="1" smtClean="0"/>
              <a:t>want</a:t>
            </a:r>
            <a:r>
              <a:rPr lang="fi-FI" dirty="0" smtClean="0"/>
              <a:t>, </a:t>
            </a:r>
            <a:r>
              <a:rPr lang="fi-FI" dirty="0" err="1" smtClean="0"/>
              <a:t>you</a:t>
            </a:r>
            <a:r>
              <a:rPr lang="fi-FI" dirty="0" smtClean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use</a:t>
            </a:r>
            <a:r>
              <a:rPr lang="fi-FI" dirty="0" smtClean="0"/>
              <a:t> R </a:t>
            </a:r>
            <a:r>
              <a:rPr lang="fi-FI" dirty="0" err="1" smtClean="0"/>
              <a:t>scripts</a:t>
            </a:r>
            <a:r>
              <a:rPr lang="fi-FI" dirty="0" smtClean="0"/>
              <a:t>/</a:t>
            </a:r>
            <a:r>
              <a:rPr lang="fi-FI" dirty="0" err="1" smtClean="0"/>
              <a:t>codes</a:t>
            </a:r>
            <a:r>
              <a:rPr lang="fi-FI" dirty="0" smtClean="0"/>
              <a:t> as a </a:t>
            </a:r>
            <a:r>
              <a:rPr lang="fi-FI" dirty="0" err="1" smtClean="0"/>
              <a:t>part</a:t>
            </a:r>
            <a:r>
              <a:rPr lang="fi-FI" dirty="0" smtClean="0"/>
              <a:t> of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dashboards</a:t>
            </a:r>
            <a:r>
              <a:rPr lang="fi-FI" dirty="0" smtClean="0"/>
              <a:t>. How </a:t>
            </a:r>
            <a:r>
              <a:rPr lang="fi-FI" dirty="0" err="1" smtClean="0"/>
              <a:t>you</a:t>
            </a:r>
            <a:r>
              <a:rPr lang="fi-FI" dirty="0" smtClean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use</a:t>
            </a:r>
            <a:r>
              <a:rPr lang="fi-FI" dirty="0" smtClean="0"/>
              <a:t> R in Power BI?</a:t>
            </a:r>
            <a:endParaRPr lang="en-US" dirty="0"/>
          </a:p>
          <a:p>
            <a:pPr marL="0" indent="0">
              <a:buNone/>
            </a:pPr>
            <a:endParaRPr lang="fi-FI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119" y="281214"/>
            <a:ext cx="2804160" cy="63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40" y="188323"/>
            <a:ext cx="5371012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22.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711569"/>
            <a:ext cx="4641615" cy="4697940"/>
          </a:xfrm>
        </p:spPr>
        <p:txBody>
          <a:bodyPr>
            <a:normAutofit fontScale="85000" lnSpcReduction="10000"/>
          </a:bodyPr>
          <a:lstStyle/>
          <a:p>
            <a:r>
              <a:rPr lang="fi-FI" sz="2400" dirty="0" err="1" smtClean="0"/>
              <a:t>Download</a:t>
            </a:r>
            <a:r>
              <a:rPr lang="fi-FI" sz="2400" dirty="0" smtClean="0"/>
              <a:t> </a:t>
            </a:r>
            <a:r>
              <a:rPr lang="fi-FI" sz="24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Correlation</a:t>
            </a:r>
            <a:r>
              <a:rPr lang="fi-FI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fi-FI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Showcase.pbix</a:t>
            </a:r>
            <a:r>
              <a:rPr lang="fi-FI" sz="2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 smtClean="0"/>
              <a:t>(</a:t>
            </a:r>
            <a:r>
              <a:rPr lang="en-US" sz="2100" dirty="0">
                <a:hlinkClick r:id="rId2"/>
              </a:rPr>
              <a:t>https://</a:t>
            </a:r>
            <a:r>
              <a:rPr lang="en-US" sz="2100" dirty="0" smtClean="0">
                <a:hlinkClick r:id="rId2"/>
              </a:rPr>
              <a:t>community.powerbi.com/t5/R-Script-Showcase/Correlation-Plot/td-p/58462</a:t>
            </a:r>
            <a:r>
              <a:rPr lang="en-US" dirty="0"/>
              <a:t>)</a:t>
            </a:r>
            <a:endParaRPr lang="en-US" dirty="0" smtClean="0"/>
          </a:p>
          <a:p>
            <a:r>
              <a:rPr lang="fi-FI" sz="2400" dirty="0" err="1"/>
              <a:t>Review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 smtClean="0"/>
              <a:t>explanations</a:t>
            </a:r>
            <a:endParaRPr lang="fi-FI" sz="2400" dirty="0" smtClean="0"/>
          </a:p>
          <a:p>
            <a:r>
              <a:rPr lang="fi-FI" sz="2400" dirty="0" err="1" smtClean="0"/>
              <a:t>Insert</a:t>
            </a:r>
            <a:r>
              <a:rPr lang="fi-FI" sz="2400" dirty="0" smtClean="0"/>
              <a:t> </a:t>
            </a:r>
            <a:r>
              <a:rPr lang="fi-FI" sz="2400" dirty="0"/>
              <a:t>a </a:t>
            </a:r>
            <a:r>
              <a:rPr lang="fi-FI" sz="2400" dirty="0" err="1"/>
              <a:t>new</a:t>
            </a:r>
            <a:r>
              <a:rPr lang="fi-FI" sz="2400" dirty="0"/>
              <a:t> </a:t>
            </a:r>
            <a:r>
              <a:rPr lang="fi-FI" sz="2400" dirty="0" err="1"/>
              <a:t>page</a:t>
            </a:r>
            <a:r>
              <a:rPr lang="fi-FI" sz="2400" dirty="0"/>
              <a:t> and </a:t>
            </a:r>
            <a:r>
              <a:rPr lang="fi-FI" sz="2400" dirty="0" err="1"/>
              <a:t>make</a:t>
            </a:r>
            <a:r>
              <a:rPr lang="fi-FI" sz="2400" dirty="0"/>
              <a:t> </a:t>
            </a:r>
            <a:r>
              <a:rPr lang="fi-FI" sz="2400" dirty="0" err="1"/>
              <a:t>similar</a:t>
            </a:r>
            <a:r>
              <a:rPr lang="fi-FI" sz="2400" dirty="0"/>
              <a:t> </a:t>
            </a:r>
            <a:r>
              <a:rPr lang="fi-FI" sz="2400" dirty="0" err="1"/>
              <a:t>correlation</a:t>
            </a:r>
            <a:r>
              <a:rPr lang="fi-FI" sz="2400" dirty="0"/>
              <a:t> (</a:t>
            </a:r>
            <a:r>
              <a:rPr lang="fi-FI" sz="2400" dirty="0" err="1"/>
              <a:t>start</a:t>
            </a:r>
            <a:r>
              <a:rPr lang="fi-FI" sz="2400" dirty="0"/>
              <a:t> </a:t>
            </a:r>
            <a:r>
              <a:rPr lang="fi-FI" sz="2400" dirty="0" err="1"/>
              <a:t>within</a:t>
            </a:r>
            <a:r>
              <a:rPr lang="fi-FI" sz="2400" dirty="0"/>
              <a:t> </a:t>
            </a:r>
            <a:r>
              <a:rPr lang="fi-FI" sz="2400" dirty="0" err="1"/>
              <a:t>importing</a:t>
            </a:r>
            <a:r>
              <a:rPr lang="fi-FI" sz="2400" dirty="0"/>
              <a:t>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400" dirty="0"/>
              <a:t> =&gt; . . . =&gt; 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fi-FI" sz="2400" dirty="0"/>
              <a:t> =&gt; 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Advanced Analytics</a:t>
            </a:r>
            <a:r>
              <a:rPr lang="fi-FI" sz="2400" dirty="0"/>
              <a:t> =&gt;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Correlation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fi-FI" sz="2400" dirty="0"/>
              <a:t> and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Chiclet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Slicer</a:t>
            </a:r>
            <a:r>
              <a:rPr lang="fi-FI" sz="2400" dirty="0"/>
              <a:t>) </a:t>
            </a:r>
          </a:p>
          <a:p>
            <a:r>
              <a:rPr lang="en-US" sz="2400" dirty="0" smtClean="0"/>
              <a:t>Answer the following questions:</a:t>
            </a:r>
            <a:endParaRPr lang="fi-FI" sz="2400" dirty="0" smtClean="0"/>
          </a:p>
          <a:p>
            <a:pPr lvl="1"/>
            <a:r>
              <a:rPr lang="fi-FI" sz="1800" dirty="0" err="1" smtClean="0"/>
              <a:t>Does</a:t>
            </a:r>
            <a:r>
              <a:rPr lang="fi-FI" sz="1800" dirty="0" smtClean="0"/>
              <a:t> </a:t>
            </a:r>
            <a:r>
              <a:rPr lang="fi-FI" sz="18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i-FI" sz="18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iscount</a:t>
            </a:r>
            <a:r>
              <a:rPr lang="fi-FI" sz="1800" dirty="0" smtClean="0"/>
              <a:t> </a:t>
            </a:r>
            <a:r>
              <a:rPr lang="fi-FI" sz="1800" dirty="0" err="1" smtClean="0"/>
              <a:t>correlated</a:t>
            </a:r>
            <a:r>
              <a:rPr lang="fi-FI" sz="1800" dirty="0" smtClean="0"/>
              <a:t> </a:t>
            </a:r>
            <a:r>
              <a:rPr lang="fi-FI" sz="1800" dirty="0" err="1" smtClean="0"/>
              <a:t>within</a:t>
            </a:r>
            <a:r>
              <a:rPr lang="fi-FI" sz="1800" dirty="0" smtClean="0"/>
              <a:t> </a:t>
            </a:r>
            <a:r>
              <a:rPr lang="fi-FI" sz="18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Profit</a:t>
            </a:r>
            <a:r>
              <a:rPr lang="fi-FI" sz="1800" dirty="0" smtClean="0"/>
              <a:t> in </a:t>
            </a:r>
            <a:r>
              <a:rPr lang="fi-FI" sz="1800" dirty="0" err="1" smtClean="0"/>
              <a:t>all</a:t>
            </a:r>
            <a:r>
              <a:rPr lang="fi-FI" sz="1800" dirty="0" smtClean="0"/>
              <a:t> </a:t>
            </a:r>
            <a:r>
              <a:rPr lang="fi-FI" sz="18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fi-FI" sz="1800" dirty="0" smtClean="0"/>
              <a:t>?</a:t>
            </a:r>
          </a:p>
          <a:p>
            <a:pPr lvl="1"/>
            <a:r>
              <a:rPr lang="fi-FI" sz="1800" dirty="0" err="1"/>
              <a:t>Does</a:t>
            </a:r>
            <a:r>
              <a:rPr lang="fi-FI" sz="1800" dirty="0"/>
              <a:t> </a:t>
            </a:r>
            <a:r>
              <a:rPr lang="fi-FI" sz="18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Discount</a:t>
            </a:r>
            <a:r>
              <a:rPr lang="fi-FI" sz="1800" dirty="0"/>
              <a:t> </a:t>
            </a:r>
            <a:r>
              <a:rPr lang="fi-FI" sz="1800" dirty="0" err="1"/>
              <a:t>correlated</a:t>
            </a:r>
            <a:r>
              <a:rPr lang="fi-FI" sz="1800" dirty="0"/>
              <a:t> </a:t>
            </a:r>
            <a:r>
              <a:rPr lang="fi-FI" sz="1800" dirty="0" err="1"/>
              <a:t>within</a:t>
            </a:r>
            <a:r>
              <a:rPr lang="fi-FI" sz="1800" dirty="0"/>
              <a:t> </a:t>
            </a:r>
            <a:r>
              <a:rPr lang="fi-FI" sz="18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Profit</a:t>
            </a:r>
            <a:r>
              <a:rPr lang="fi-FI" sz="1800" dirty="0"/>
              <a:t> in </a:t>
            </a:r>
            <a:r>
              <a:rPr lang="fi-FI" sz="1800" dirty="0" err="1"/>
              <a:t>all</a:t>
            </a:r>
            <a:r>
              <a:rPr lang="fi-FI" sz="1800" dirty="0"/>
              <a:t> </a:t>
            </a:r>
            <a:r>
              <a:rPr lang="fi-FI" sz="18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Segment</a:t>
            </a:r>
            <a:r>
              <a:rPr lang="fi-FI" sz="1800" dirty="0" smtClean="0"/>
              <a:t>?</a:t>
            </a:r>
          </a:p>
          <a:p>
            <a:pPr lvl="1"/>
            <a:r>
              <a:rPr lang="fi-FI" sz="1800" dirty="0" err="1" smtClean="0"/>
              <a:t>Are</a:t>
            </a:r>
            <a:r>
              <a:rPr lang="fi-FI" sz="1800" dirty="0" smtClean="0"/>
              <a:t> </a:t>
            </a:r>
            <a:r>
              <a:rPr lang="fi-FI" sz="1800" dirty="0" err="1" smtClean="0"/>
              <a:t>there</a:t>
            </a:r>
            <a:r>
              <a:rPr lang="fi-FI" sz="1800" dirty="0" smtClean="0"/>
              <a:t> </a:t>
            </a:r>
            <a:r>
              <a:rPr lang="fi-FI" sz="1800" dirty="0" err="1" smtClean="0"/>
              <a:t>differences</a:t>
            </a:r>
            <a:r>
              <a:rPr lang="fi-FI" sz="1800" dirty="0" smtClean="0"/>
              <a:t> </a:t>
            </a:r>
            <a:r>
              <a:rPr lang="fi-FI" sz="1800" dirty="0" err="1" smtClean="0"/>
              <a:t>by</a:t>
            </a:r>
            <a:r>
              <a:rPr lang="fi-FI" sz="1800" dirty="0" smtClean="0"/>
              <a:t> </a:t>
            </a:r>
            <a:r>
              <a:rPr lang="fi-FI" sz="18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Country</a:t>
            </a:r>
            <a:r>
              <a:rPr lang="fi-FI" sz="1800" dirty="0" smtClean="0"/>
              <a:t>?</a:t>
            </a:r>
            <a:endParaRPr lang="fi-FI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4" y="408884"/>
            <a:ext cx="5747657" cy="22100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707" y="3239532"/>
            <a:ext cx="6577829" cy="289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7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40" y="188323"/>
            <a:ext cx="5371012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23.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decision</a:t>
            </a:r>
            <a:r>
              <a:rPr lang="fi-FI" dirty="0" smtClean="0"/>
              <a:t> </a:t>
            </a:r>
            <a:r>
              <a:rPr lang="fi-FI" dirty="0" err="1" smtClean="0"/>
              <a:t>tree</a:t>
            </a:r>
            <a:r>
              <a:rPr lang="fi-FI" dirty="0" smtClean="0"/>
              <a:t> </a:t>
            </a:r>
            <a:r>
              <a:rPr lang="fi-FI" dirty="0" err="1" smtClean="0"/>
              <a:t>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711569"/>
            <a:ext cx="6137815" cy="4935416"/>
          </a:xfrm>
        </p:spPr>
        <p:txBody>
          <a:bodyPr>
            <a:normAutofit/>
          </a:bodyPr>
          <a:lstStyle/>
          <a:p>
            <a:r>
              <a:rPr lang="fi-FI" dirty="0" err="1" smtClean="0"/>
              <a:t>Download</a:t>
            </a:r>
            <a:r>
              <a:rPr lang="fi-FI" dirty="0"/>
              <a:t>  </a:t>
            </a:r>
            <a:r>
              <a:rPr lang="fi-FI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Decision</a:t>
            </a:r>
            <a:r>
              <a:rPr lang="fi-FI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Trees</a:t>
            </a:r>
            <a:r>
              <a:rPr lang="fi-FI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Showcase.pbix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community.powerbi.com/t5/R-Script-Showcase/Decision-Trees/m-p/58465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i-FI" dirty="0" smtClean="0"/>
              <a:t>Open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file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Power BI Desktop</a:t>
            </a:r>
            <a:r>
              <a:rPr lang="fi-FI" dirty="0" smtClean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upload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Power BI Service</a:t>
            </a:r>
            <a:r>
              <a:rPr lang="fi-FI" dirty="0" smtClean="0"/>
              <a:t> (i.e., </a:t>
            </a:r>
            <a:r>
              <a:rPr lang="fi-FI" dirty="0" err="1" smtClean="0"/>
              <a:t>cloud</a:t>
            </a:r>
            <a:r>
              <a:rPr lang="fi-FI" dirty="0" smtClean="0"/>
              <a:t> version)</a:t>
            </a:r>
          </a:p>
          <a:p>
            <a:r>
              <a:rPr lang="fi-FI" dirty="0" err="1" smtClean="0"/>
              <a:t>Review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en-US" dirty="0" smtClean="0"/>
              <a:t>decision criteria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965" y="3257535"/>
            <a:ext cx="4996849" cy="28166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754" y="283907"/>
            <a:ext cx="5359360" cy="28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39" y="188323"/>
            <a:ext cx="9020695" cy="1325563"/>
          </a:xfrm>
        </p:spPr>
        <p:txBody>
          <a:bodyPr/>
          <a:lstStyle/>
          <a:p>
            <a:r>
              <a:rPr lang="fi-FI" dirty="0" smtClean="0"/>
              <a:t>24.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accuracy</a:t>
            </a:r>
            <a:r>
              <a:rPr lang="fi-FI" dirty="0"/>
              <a:t> </a:t>
            </a:r>
            <a:r>
              <a:rPr lang="fi-FI" dirty="0" smtClean="0"/>
              <a:t>and </a:t>
            </a:r>
            <a:r>
              <a:rPr lang="fi-FI" dirty="0" err="1" smtClean="0"/>
              <a:t>other</a:t>
            </a:r>
            <a:r>
              <a:rPr lang="fi-FI" dirty="0" smtClean="0"/>
              <a:t> </a:t>
            </a:r>
            <a:r>
              <a:rPr lang="fi-FI" dirty="0" err="1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39" y="1604406"/>
            <a:ext cx="6725195" cy="4831228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dirty="0"/>
              <a:t>Review </a:t>
            </a:r>
            <a:r>
              <a:rPr lang="en-US" i="1" dirty="0"/>
              <a:t>Understanding How and Why Your Model </a:t>
            </a:r>
            <a:r>
              <a:rPr lang="en-US" i="1" dirty="0" smtClean="0"/>
              <a:t>Works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u="sng" dirty="0" smtClean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</a:t>
            </a:r>
            <a:r>
              <a:rPr lang="en-US" u="sng" dirty="0" smtClean="0">
                <a:hlinkClick r:id="rId2"/>
              </a:rPr>
              <a:t>www.datascience.com/learn-data-science/fundamentals/model-interpretation-algorithms</a:t>
            </a:r>
            <a:r>
              <a:rPr lang="en-US" u="sng" dirty="0" smtClean="0"/>
              <a:t>)</a:t>
            </a:r>
          </a:p>
          <a:p>
            <a:r>
              <a:rPr lang="fi-FI" dirty="0" err="1" smtClean="0"/>
              <a:t>Review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video </a:t>
            </a:r>
            <a:r>
              <a:rPr lang="en-US" i="1" dirty="0"/>
              <a:t>Probability and HIV Testing Accuracy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www.youtube.com/watch?v=pDsZ-7Y66QM</a:t>
            </a:r>
            <a:r>
              <a:rPr lang="en-US" dirty="0" smtClean="0"/>
              <a:t>)</a:t>
            </a:r>
          </a:p>
          <a:p>
            <a:r>
              <a:rPr lang="en-US" dirty="0" smtClean="0"/>
              <a:t>Accuracy </a:t>
            </a:r>
            <a:r>
              <a:rPr lang="en-US" dirty="0"/>
              <a:t>estimation techniques are such as cross-validation and bootstrap (</a:t>
            </a:r>
            <a:r>
              <a:rPr lang="en-US" dirty="0">
                <a:hlinkClick r:id="rId4"/>
              </a:rPr>
              <a:t>http://www.dataschool.io/simple-guide-to-confusion-matrix-terminology/</a:t>
            </a:r>
            <a:r>
              <a:rPr lang="en-US" dirty="0"/>
              <a:t> and </a:t>
            </a:r>
            <a:r>
              <a:rPr lang="en-US" dirty="0">
                <a:hlinkClick r:id="rId5"/>
              </a:rPr>
              <a:t>https://en.wikipedia.org/wiki/Confusion_matrix</a:t>
            </a:r>
            <a:r>
              <a:rPr lang="en-US" dirty="0" smtClean="0"/>
              <a:t>)</a:t>
            </a:r>
            <a:r>
              <a:rPr lang="fi-FI" dirty="0" smtClean="0"/>
              <a:t> </a:t>
            </a:r>
            <a:endParaRPr lang="en-US" dirty="0" smtClean="0"/>
          </a:p>
          <a:p>
            <a:r>
              <a:rPr lang="en-US" dirty="0" smtClean="0"/>
              <a:t>Calculate </a:t>
            </a:r>
          </a:p>
          <a:p>
            <a:pPr lvl="1"/>
            <a:r>
              <a:rPr lang="en-US" dirty="0" smtClean="0"/>
              <a:t>Accuracy</a:t>
            </a:r>
          </a:p>
          <a:p>
            <a:pPr lvl="1"/>
            <a:r>
              <a:rPr lang="en-US" dirty="0" smtClean="0"/>
              <a:t>Precision</a:t>
            </a:r>
          </a:p>
          <a:p>
            <a:pPr lvl="1"/>
            <a:r>
              <a:rPr lang="en-US" dirty="0" smtClean="0"/>
              <a:t>Recall </a:t>
            </a:r>
            <a:r>
              <a:rPr lang="en-US" dirty="0"/>
              <a:t>or </a:t>
            </a:r>
            <a:r>
              <a:rPr lang="en-US" dirty="0" smtClean="0"/>
              <a:t>Sensitivity</a:t>
            </a:r>
          </a:p>
          <a:p>
            <a:pPr lvl="1"/>
            <a:r>
              <a:rPr lang="en-US" dirty="0" smtClean="0"/>
              <a:t>Specificity</a:t>
            </a:r>
            <a:endParaRPr lang="en-US" dirty="0"/>
          </a:p>
          <a:p>
            <a:pPr lvl="0"/>
            <a:endParaRPr lang="en-US" u="sng" dirty="0" smtClean="0"/>
          </a:p>
          <a:p>
            <a:pPr lvl="0"/>
            <a:endParaRPr lang="en-US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14128"/>
              </p:ext>
            </p:extLst>
          </p:nvPr>
        </p:nvGraphicFramePr>
        <p:xfrm>
          <a:off x="7330301" y="1828800"/>
          <a:ext cx="4584392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364">
                  <a:extLst>
                    <a:ext uri="{9D8B030D-6E8A-4147-A177-3AD203B41FA5}">
                      <a16:colId xmlns:a16="http://schemas.microsoft.com/office/drawing/2014/main" val="3501461630"/>
                    </a:ext>
                  </a:extLst>
                </a:gridCol>
                <a:gridCol w="1239897">
                  <a:extLst>
                    <a:ext uri="{9D8B030D-6E8A-4147-A177-3AD203B41FA5}">
                      <a16:colId xmlns:a16="http://schemas.microsoft.com/office/drawing/2014/main" val="35288329"/>
                    </a:ext>
                  </a:extLst>
                </a:gridCol>
                <a:gridCol w="1528131">
                  <a:extLst>
                    <a:ext uri="{9D8B030D-6E8A-4147-A177-3AD203B41FA5}">
                      <a16:colId xmlns:a16="http://schemas.microsoft.com/office/drawing/2014/main" val="2393632038"/>
                    </a:ext>
                  </a:extLst>
                </a:gridCol>
              </a:tblGrid>
              <a:tr h="249089">
                <a:tc>
                  <a:txBody>
                    <a:bodyPr/>
                    <a:lstStyle/>
                    <a:p>
                      <a:r>
                        <a:rPr lang="fi-FI" sz="1400" dirty="0" err="1" smtClean="0"/>
                        <a:t>Contingency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table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or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confusion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matrix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or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matching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matrix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err="1" smtClean="0"/>
                        <a:t>Classified</a:t>
                      </a:r>
                      <a:r>
                        <a:rPr lang="fi-FI" sz="1400" dirty="0" smtClean="0"/>
                        <a:t> /</a:t>
                      </a:r>
                      <a:r>
                        <a:rPr lang="fi-FI" sz="1400" dirty="0" err="1" smtClean="0"/>
                        <a:t>predicted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died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err="1" smtClean="0"/>
                        <a:t>Classified</a:t>
                      </a:r>
                      <a:r>
                        <a:rPr lang="fi-FI" sz="1400" dirty="0" smtClean="0"/>
                        <a:t>  /</a:t>
                      </a:r>
                      <a:r>
                        <a:rPr lang="fi-FI" sz="1400" dirty="0" err="1" smtClean="0"/>
                        <a:t>predicted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survived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9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i-FI" sz="1400" dirty="0" err="1" smtClean="0"/>
                        <a:t>Actual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died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smtClean="0"/>
                        <a:t>681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smtClean="0"/>
                        <a:t>128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i-FI" sz="1400" dirty="0" err="1" smtClean="0"/>
                        <a:t>Actual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survived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smtClean="0"/>
                        <a:t>500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502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858026"/>
              </p:ext>
            </p:extLst>
          </p:nvPr>
        </p:nvGraphicFramePr>
        <p:xfrm>
          <a:off x="7330301" y="4020020"/>
          <a:ext cx="4584392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364">
                  <a:extLst>
                    <a:ext uri="{9D8B030D-6E8A-4147-A177-3AD203B41FA5}">
                      <a16:colId xmlns:a16="http://schemas.microsoft.com/office/drawing/2014/main" val="3501461630"/>
                    </a:ext>
                  </a:extLst>
                </a:gridCol>
                <a:gridCol w="1239897">
                  <a:extLst>
                    <a:ext uri="{9D8B030D-6E8A-4147-A177-3AD203B41FA5}">
                      <a16:colId xmlns:a16="http://schemas.microsoft.com/office/drawing/2014/main" val="35288329"/>
                    </a:ext>
                  </a:extLst>
                </a:gridCol>
                <a:gridCol w="1528131">
                  <a:extLst>
                    <a:ext uri="{9D8B030D-6E8A-4147-A177-3AD203B41FA5}">
                      <a16:colId xmlns:a16="http://schemas.microsoft.com/office/drawing/2014/main" val="2393632038"/>
                    </a:ext>
                  </a:extLst>
                </a:gridCol>
              </a:tblGrid>
              <a:tr h="249089">
                <a:tc>
                  <a:txBody>
                    <a:bodyPr/>
                    <a:lstStyle/>
                    <a:p>
                      <a:r>
                        <a:rPr lang="fi-FI" sz="1400" dirty="0" err="1" smtClean="0"/>
                        <a:t>Contingency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table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or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confusion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matrix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or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matching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matrix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err="1" smtClean="0"/>
                        <a:t>Actual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died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err="1" smtClean="0"/>
                        <a:t>Actual</a:t>
                      </a:r>
                      <a:endParaRPr lang="fi-FI" sz="1400" dirty="0" smtClean="0"/>
                    </a:p>
                    <a:p>
                      <a:r>
                        <a:rPr lang="fi-FI" sz="1400" dirty="0" err="1" smtClean="0"/>
                        <a:t>survived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9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i-FI" sz="1400" dirty="0" err="1" smtClean="0"/>
                        <a:t>Classified</a:t>
                      </a:r>
                      <a:r>
                        <a:rPr lang="fi-FI" sz="1400" dirty="0" smtClean="0"/>
                        <a:t> /</a:t>
                      </a:r>
                      <a:r>
                        <a:rPr lang="fi-FI" sz="1400" dirty="0" err="1" smtClean="0"/>
                        <a:t>predicted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died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smtClean="0"/>
                        <a:t>681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i-FI" sz="1400" dirty="0" err="1" smtClean="0"/>
                        <a:t>Classified</a:t>
                      </a:r>
                      <a:r>
                        <a:rPr lang="fi-FI" sz="1400" dirty="0" smtClean="0"/>
                        <a:t>  /</a:t>
                      </a:r>
                      <a:r>
                        <a:rPr lang="fi-FI" sz="1400" dirty="0" err="1" smtClean="0"/>
                        <a:t>predicted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survived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smtClean="0"/>
                        <a:t>123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smtClean="0"/>
                        <a:t>500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5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13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40" y="188323"/>
            <a:ext cx="6374620" cy="1325563"/>
          </a:xfrm>
        </p:spPr>
        <p:txBody>
          <a:bodyPr>
            <a:normAutofit fontScale="90000"/>
          </a:bodyPr>
          <a:lstStyle/>
          <a:p>
            <a:r>
              <a:rPr lang="fi-FI" dirty="0" smtClean="0"/>
              <a:t>25.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dirty="0" err="1" smtClean="0"/>
              <a:t>validate</a:t>
            </a:r>
            <a:r>
              <a:rPr lang="fi-FI" dirty="0" smtClean="0"/>
              <a:t> </a:t>
            </a:r>
            <a:r>
              <a:rPr lang="fi-FI" dirty="0" err="1" smtClean="0"/>
              <a:t>decision</a:t>
            </a:r>
            <a:r>
              <a:rPr lang="fi-FI" dirty="0" smtClean="0"/>
              <a:t> </a:t>
            </a:r>
            <a:r>
              <a:rPr lang="fi-FI" dirty="0" err="1" smtClean="0"/>
              <a:t>tree</a:t>
            </a:r>
            <a:r>
              <a:rPr lang="fi-FI" dirty="0" smtClean="0"/>
              <a:t> </a:t>
            </a:r>
            <a:r>
              <a:rPr lang="fi-FI" dirty="0" err="1" smtClean="0"/>
              <a:t>classifier</a:t>
            </a:r>
            <a:r>
              <a:rPr lang="fi-FI" dirty="0"/>
              <a:t> </a:t>
            </a:r>
            <a:r>
              <a:rPr lang="fi-FI" dirty="0" err="1" smtClean="0"/>
              <a:t>by</a:t>
            </a:r>
            <a:r>
              <a:rPr lang="fi-FI" dirty="0" smtClean="0"/>
              <a:t> </a:t>
            </a:r>
            <a:r>
              <a:rPr lang="fi-FI" dirty="0" err="1" smtClean="0"/>
              <a:t>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711569"/>
            <a:ext cx="5956609" cy="4935416"/>
          </a:xfrm>
        </p:spPr>
        <p:txBody>
          <a:bodyPr>
            <a:normAutofit/>
          </a:bodyPr>
          <a:lstStyle/>
          <a:p>
            <a:r>
              <a:rPr lang="fi-FI" sz="2000" dirty="0" smtClean="0"/>
              <a:t>Open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file</a:t>
            </a:r>
            <a:r>
              <a:rPr lang="fi-FI" sz="2000" dirty="0" smtClean="0"/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Decision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Trees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Showcase.pbix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/>
              <a:t>within</a:t>
            </a:r>
            <a:r>
              <a:rPr lang="fi-FI" sz="2000" dirty="0" smtClean="0"/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Power BI Desktop</a:t>
            </a:r>
            <a:r>
              <a:rPr lang="fi-FI" sz="2000" dirty="0" smtClean="0"/>
              <a:t> </a:t>
            </a:r>
            <a:r>
              <a:rPr lang="fi-FI" sz="2000" dirty="0" err="1" smtClean="0"/>
              <a:t>or</a:t>
            </a:r>
            <a:r>
              <a:rPr lang="fi-FI" sz="2000" dirty="0" smtClean="0"/>
              <a:t> </a:t>
            </a:r>
            <a:r>
              <a:rPr lang="fi-FI" sz="2000" dirty="0" err="1" smtClean="0"/>
              <a:t>upload</a:t>
            </a:r>
            <a:r>
              <a:rPr lang="fi-FI" sz="2000" dirty="0" smtClean="0"/>
              <a:t> </a:t>
            </a:r>
            <a:r>
              <a:rPr lang="fi-FI" sz="2000" dirty="0" err="1" smtClean="0"/>
              <a:t>within</a:t>
            </a:r>
            <a:r>
              <a:rPr lang="fi-FI" sz="2000" dirty="0" smtClean="0"/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Power BI Service</a:t>
            </a:r>
            <a:r>
              <a:rPr lang="fi-FI" sz="2000" dirty="0" smtClean="0"/>
              <a:t> (i.e., </a:t>
            </a:r>
            <a:r>
              <a:rPr lang="fi-FI" sz="2000" dirty="0" err="1" smtClean="0"/>
              <a:t>cloud</a:t>
            </a:r>
            <a:r>
              <a:rPr lang="fi-FI" sz="2000" dirty="0" smtClean="0"/>
              <a:t> version)</a:t>
            </a:r>
          </a:p>
          <a:p>
            <a:r>
              <a:rPr lang="fi-FI" sz="2000" dirty="0" smtClean="0"/>
              <a:t>Import </a:t>
            </a:r>
            <a:r>
              <a:rPr lang="fi-FI" sz="2000" dirty="0"/>
              <a:t>a </a:t>
            </a:r>
            <a:r>
              <a:rPr lang="fi-FI" sz="2000" dirty="0" err="1"/>
              <a:t>custom</a:t>
            </a:r>
            <a:r>
              <a:rPr lang="fi-FI" sz="2000" dirty="0"/>
              <a:t> </a:t>
            </a:r>
            <a:r>
              <a:rPr lang="fi-FI" sz="2000" dirty="0" err="1"/>
              <a:t>visual</a:t>
            </a:r>
            <a:r>
              <a:rPr lang="fi-FI" sz="2000" dirty="0"/>
              <a:t> (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000" dirty="0"/>
              <a:t> =&gt; . . .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fi-FI" sz="2000" dirty="0"/>
              <a:t>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Advanced Analytics</a:t>
            </a:r>
            <a:r>
              <a:rPr lang="fi-FI" sz="2000" dirty="0"/>
              <a:t> </a:t>
            </a:r>
            <a:r>
              <a:rPr lang="fi-FI" sz="2000" dirty="0" smtClean="0"/>
              <a:t>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Decision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r>
              <a:rPr lang="fi-FI" sz="2000" dirty="0" smtClean="0"/>
              <a:t>) </a:t>
            </a:r>
          </a:p>
          <a:p>
            <a:r>
              <a:rPr lang="fi-FI" sz="2000" dirty="0" err="1" smtClean="0"/>
              <a:t>Insert</a:t>
            </a:r>
            <a:r>
              <a:rPr lang="fi-FI" sz="2000" dirty="0" smtClean="0"/>
              <a:t> </a:t>
            </a:r>
            <a:r>
              <a:rPr lang="fi-FI" sz="2000" dirty="0" err="1" smtClean="0"/>
              <a:t>new</a:t>
            </a:r>
            <a:r>
              <a:rPr lang="fi-FI" sz="2000" dirty="0" smtClean="0"/>
              <a:t> </a:t>
            </a:r>
            <a:r>
              <a:rPr lang="fi-FI" sz="2000" dirty="0" err="1" smtClean="0"/>
              <a:t>page</a:t>
            </a:r>
            <a:r>
              <a:rPr lang="fi-FI" sz="2000" dirty="0" smtClean="0"/>
              <a:t> and </a:t>
            </a:r>
            <a:r>
              <a:rPr lang="fi-FI" sz="2000" dirty="0" err="1" smtClean="0"/>
              <a:t>make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decision</a:t>
            </a:r>
            <a:r>
              <a:rPr lang="fi-FI" sz="2000" dirty="0" smtClean="0"/>
              <a:t> </a:t>
            </a:r>
            <a:r>
              <a:rPr lang="fi-FI" sz="2000" dirty="0" err="1" smtClean="0"/>
              <a:t>tree</a:t>
            </a:r>
            <a:endParaRPr lang="fi-FI" sz="2000" dirty="0" smtClean="0"/>
          </a:p>
          <a:p>
            <a:r>
              <a:rPr lang="fi-FI" sz="2000" dirty="0" err="1" smtClean="0"/>
              <a:t>Apply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i-FI" sz="2000" dirty="0" smtClean="0"/>
              <a:t> </a:t>
            </a:r>
            <a:r>
              <a:rPr lang="fi-FI" sz="2000" dirty="0" err="1" smtClean="0"/>
              <a:t>settings</a:t>
            </a:r>
            <a:r>
              <a:rPr lang="fi-FI" sz="2000" dirty="0"/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fi-FI" sz="2000" dirty="0" smtClean="0"/>
              <a:t> and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Advanced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endParaRPr lang="fi-FI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000" dirty="0" err="1" smtClean="0"/>
              <a:t>Review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packages</a:t>
            </a:r>
            <a:r>
              <a:rPr lang="fi-FI" sz="2000" dirty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rpart</a:t>
            </a:r>
            <a:r>
              <a:rPr lang="fi-FI" sz="2000" dirty="0" smtClean="0"/>
              <a:t>,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rpart.plot</a:t>
            </a:r>
            <a:r>
              <a:rPr lang="fi-FI" sz="2000" dirty="0" smtClean="0"/>
              <a:t> and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RColorBrewer</a:t>
            </a:r>
            <a:r>
              <a:rPr lang="fi-FI" sz="2000" dirty="0" smtClean="0"/>
              <a:t> to </a:t>
            </a:r>
            <a:r>
              <a:rPr lang="fi-FI" sz="2000" dirty="0" err="1" smtClean="0"/>
              <a:t>find</a:t>
            </a:r>
            <a:r>
              <a:rPr lang="fi-FI" sz="2000" dirty="0" smtClean="0"/>
              <a:t> out </a:t>
            </a:r>
            <a:r>
              <a:rPr lang="fi-FI" sz="2000" dirty="0" err="1" smtClean="0"/>
              <a:t>how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fi-FI" sz="2000" dirty="0" smtClean="0"/>
              <a:t>,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Cval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fi-FI" sz="2000" dirty="0" smtClean="0"/>
              <a:t>,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fi-FI" sz="2000" dirty="0" smtClean="0"/>
              <a:t> and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fi-FI" sz="2000" dirty="0" smtClean="0"/>
              <a:t> </a:t>
            </a:r>
            <a:r>
              <a:rPr lang="fi-FI" sz="2000" dirty="0" err="1" smtClean="0"/>
              <a:t>are</a:t>
            </a:r>
            <a:r>
              <a:rPr lang="fi-FI" sz="2000" dirty="0" smtClean="0"/>
              <a:t> </a:t>
            </a:r>
            <a:r>
              <a:rPr lang="fi-FI" sz="2000" dirty="0" err="1" smtClean="0"/>
              <a:t>calculated</a:t>
            </a:r>
            <a:endParaRPr lang="fi-FI" sz="2000" dirty="0"/>
          </a:p>
          <a:p>
            <a:endParaRPr lang="fi-FI" sz="2000" dirty="0"/>
          </a:p>
          <a:p>
            <a:endParaRPr lang="fi-FI" sz="2000" dirty="0"/>
          </a:p>
          <a:p>
            <a:endParaRPr lang="fi-FI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134" y="264931"/>
            <a:ext cx="4431320" cy="2497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412" y="3570867"/>
            <a:ext cx="2489427" cy="2204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825" y="3703143"/>
            <a:ext cx="2011680" cy="207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0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39" y="188323"/>
            <a:ext cx="9633209" cy="882831"/>
          </a:xfrm>
        </p:spPr>
        <p:txBody>
          <a:bodyPr>
            <a:normAutofit/>
          </a:bodyPr>
          <a:lstStyle/>
          <a:p>
            <a:r>
              <a:rPr lang="fi-FI" dirty="0" smtClean="0"/>
              <a:t>26.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271847"/>
            <a:ext cx="11460092" cy="2443944"/>
          </a:xfrm>
        </p:spPr>
        <p:txBody>
          <a:bodyPr>
            <a:normAutofit fontScale="77500" lnSpcReduction="20000"/>
          </a:bodyPr>
          <a:lstStyle/>
          <a:p>
            <a:r>
              <a:rPr lang="fi-FI" sz="2400" dirty="0" err="1"/>
              <a:t>Download</a:t>
            </a:r>
            <a:r>
              <a:rPr lang="fi-FI" sz="2400" dirty="0"/>
              <a:t>  </a:t>
            </a:r>
            <a:r>
              <a:rPr lang="fi-FI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Clustering </a:t>
            </a:r>
            <a:r>
              <a:rPr lang="fi-FI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fi-FI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Showcase .</a:t>
            </a:r>
            <a:r>
              <a:rPr lang="fi-FI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pbix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://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community.powerbi.com/t5/R-Script-Showcase/Clustering/m-p/58476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i-FI" sz="2400" dirty="0" smtClean="0"/>
              <a:t>Open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file</a:t>
            </a:r>
            <a:r>
              <a:rPr lang="fi-FI" sz="2400" dirty="0" smtClean="0"/>
              <a:t> </a:t>
            </a:r>
            <a:r>
              <a:rPr lang="fi-FI" sz="2400" dirty="0" err="1" smtClean="0"/>
              <a:t>within</a:t>
            </a:r>
            <a:r>
              <a:rPr lang="fi-FI" sz="2400" dirty="0" smtClean="0"/>
              <a:t> 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Power BI Desktop</a:t>
            </a:r>
            <a:r>
              <a:rPr lang="fi-FI" sz="2400" dirty="0" smtClean="0"/>
              <a:t> </a:t>
            </a:r>
            <a:r>
              <a:rPr lang="fi-FI" sz="2400" dirty="0" err="1" smtClean="0"/>
              <a:t>or</a:t>
            </a:r>
            <a:r>
              <a:rPr lang="fi-FI" sz="2400" dirty="0" smtClean="0"/>
              <a:t> </a:t>
            </a:r>
            <a:r>
              <a:rPr lang="fi-FI" sz="2400" dirty="0" err="1" smtClean="0"/>
              <a:t>upload</a:t>
            </a:r>
            <a:r>
              <a:rPr lang="fi-FI" sz="2400" dirty="0" smtClean="0"/>
              <a:t> </a:t>
            </a:r>
            <a:r>
              <a:rPr lang="fi-FI" sz="2400" dirty="0" err="1" smtClean="0"/>
              <a:t>within</a:t>
            </a:r>
            <a:r>
              <a:rPr lang="fi-FI" sz="2400" dirty="0" smtClean="0"/>
              <a:t> 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Power BI Service</a:t>
            </a:r>
            <a:r>
              <a:rPr lang="fi-FI" sz="2400" dirty="0" smtClean="0"/>
              <a:t> (i.e., </a:t>
            </a:r>
            <a:r>
              <a:rPr lang="fi-FI" sz="2400" dirty="0" err="1" smtClean="0"/>
              <a:t>cloud</a:t>
            </a:r>
            <a:r>
              <a:rPr lang="fi-FI" sz="2400" dirty="0" smtClean="0"/>
              <a:t> version)</a:t>
            </a:r>
          </a:p>
          <a:p>
            <a:r>
              <a:rPr lang="fi-FI" sz="2400" dirty="0" err="1" smtClean="0"/>
              <a:t>Review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en-US" sz="2400" dirty="0" smtClean="0"/>
              <a:t>clusters</a:t>
            </a:r>
          </a:p>
          <a:p>
            <a:r>
              <a:rPr lang="fi-FI" sz="2400" dirty="0"/>
              <a:t>Import a </a:t>
            </a:r>
            <a:r>
              <a:rPr lang="fi-FI" sz="2400" dirty="0" err="1"/>
              <a:t>custom</a:t>
            </a:r>
            <a:r>
              <a:rPr lang="fi-FI" sz="2400" dirty="0"/>
              <a:t> </a:t>
            </a:r>
            <a:r>
              <a:rPr lang="fi-FI" sz="2400" dirty="0" err="1"/>
              <a:t>visual</a:t>
            </a:r>
            <a:r>
              <a:rPr lang="fi-FI" sz="2400" dirty="0"/>
              <a:t> (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400" dirty="0"/>
              <a:t> =&gt; . . . =&gt; 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fi-FI" sz="2400" dirty="0"/>
              <a:t> =&gt; 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Advanced Analytics</a:t>
            </a:r>
            <a:r>
              <a:rPr lang="fi-FI" sz="2400" dirty="0"/>
              <a:t> =&gt; 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Clustering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ourliers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/>
              <a:t>and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Clusters</a:t>
            </a:r>
            <a:r>
              <a:rPr lang="fi-FI" sz="2400" dirty="0"/>
              <a:t>) </a:t>
            </a:r>
          </a:p>
          <a:p>
            <a:r>
              <a:rPr lang="fi-FI" sz="2400" dirty="0" err="1"/>
              <a:t>Insert</a:t>
            </a:r>
            <a:r>
              <a:rPr lang="fi-FI" sz="2400" dirty="0"/>
              <a:t> </a:t>
            </a:r>
            <a:r>
              <a:rPr lang="fi-FI" sz="2400" dirty="0" err="1"/>
              <a:t>new</a:t>
            </a:r>
            <a:r>
              <a:rPr lang="fi-FI" sz="2400" dirty="0"/>
              <a:t> </a:t>
            </a:r>
            <a:r>
              <a:rPr lang="fi-FI" sz="2400" dirty="0" err="1"/>
              <a:t>page</a:t>
            </a:r>
            <a:r>
              <a:rPr lang="fi-FI" sz="2400" dirty="0"/>
              <a:t> and </a:t>
            </a:r>
            <a:r>
              <a:rPr lang="fi-FI" sz="2400" dirty="0" err="1"/>
              <a:t>make</a:t>
            </a:r>
            <a:r>
              <a:rPr lang="fi-FI" sz="2400" dirty="0"/>
              <a:t> </a:t>
            </a:r>
            <a:r>
              <a:rPr lang="fi-FI" sz="2400" dirty="0" err="1"/>
              <a:t>clusters</a:t>
            </a:r>
            <a:endParaRPr lang="fi-FI" sz="2400" dirty="0"/>
          </a:p>
          <a:p>
            <a:r>
              <a:rPr lang="fi-FI" sz="2400" dirty="0" err="1"/>
              <a:t>Apply</a:t>
            </a:r>
            <a:r>
              <a:rPr lang="fi-FI" sz="2400" dirty="0"/>
              <a:t>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i-FI" sz="2400" dirty="0"/>
              <a:t> </a:t>
            </a:r>
            <a:r>
              <a:rPr lang="fi-FI" sz="2400" dirty="0" err="1"/>
              <a:t>settings</a:t>
            </a:r>
            <a:r>
              <a:rPr lang="fi-FI" sz="2400" dirty="0"/>
              <a:t> 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preprocessing,Clusters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defition</a:t>
            </a:r>
            <a:r>
              <a:rPr lang="fi-FI" sz="2400" dirty="0"/>
              <a:t> and 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Visual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endParaRPr lang="fi-FI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 smtClean="0"/>
          </a:p>
          <a:p>
            <a:pPr marL="0" indent="0">
              <a:buNone/>
            </a:pPr>
            <a:endParaRPr lang="fi-FI" sz="2400" dirty="0"/>
          </a:p>
          <a:p>
            <a:endParaRPr lang="fi-FI" sz="2400" dirty="0"/>
          </a:p>
          <a:p>
            <a:endParaRPr lang="fi-FI" sz="2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39" y="3715791"/>
            <a:ext cx="11201400" cy="293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3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40" y="188323"/>
            <a:ext cx="5371012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27. </a:t>
            </a:r>
            <a:r>
              <a:rPr lang="fi-FI" dirty="0" err="1" smtClean="0"/>
              <a:t>Explain</a:t>
            </a:r>
            <a:r>
              <a:rPr lang="fi-FI" dirty="0" smtClean="0"/>
              <a:t> </a:t>
            </a:r>
            <a:r>
              <a:rPr lang="fi-FI" dirty="0" err="1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53" y="1345809"/>
            <a:ext cx="6130781" cy="2035846"/>
          </a:xfrm>
        </p:spPr>
        <p:txBody>
          <a:bodyPr>
            <a:noAutofit/>
          </a:bodyPr>
          <a:lstStyle/>
          <a:p>
            <a:r>
              <a:rPr lang="fi-FI" sz="2400" dirty="0" err="1" smtClean="0"/>
              <a:t>Use</a:t>
            </a:r>
            <a:r>
              <a:rPr lang="fi-FI" sz="2400" dirty="0" smtClean="0"/>
              <a:t> </a:t>
            </a:r>
            <a:r>
              <a:rPr lang="fi-FI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Clustering </a:t>
            </a:r>
            <a:r>
              <a:rPr lang="fi-FI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fi-FI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Showcase .</a:t>
            </a:r>
            <a:r>
              <a:rPr lang="fi-FI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pbix</a:t>
            </a:r>
            <a:endParaRPr lang="fi-FI" sz="2400" dirty="0" smtClean="0"/>
          </a:p>
          <a:p>
            <a:r>
              <a:rPr lang="fi-FI" sz="2400" dirty="0" err="1" smtClean="0"/>
              <a:t>Exemplify</a:t>
            </a:r>
            <a:r>
              <a:rPr lang="fi-FI" sz="2400" dirty="0" smtClean="0"/>
              <a:t> </a:t>
            </a:r>
            <a:r>
              <a:rPr lang="fi-FI" sz="2400" dirty="0" err="1" smtClean="0"/>
              <a:t>dimensionality</a:t>
            </a:r>
            <a:r>
              <a:rPr lang="fi-FI" sz="2400" dirty="0" smtClean="0"/>
              <a:t> (i.e., </a:t>
            </a:r>
            <a:r>
              <a:rPr lang="fi-FI" sz="2400" dirty="0" err="1" smtClean="0"/>
              <a:t>apply</a:t>
            </a:r>
            <a:r>
              <a:rPr lang="fi-FI" sz="2400" dirty="0" smtClean="0"/>
              <a:t> </a:t>
            </a:r>
            <a:r>
              <a:rPr lang="fi-FI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i-FI" sz="2400" dirty="0" smtClean="0"/>
              <a:t> </a:t>
            </a:r>
            <a:r>
              <a:rPr lang="fi-FI" sz="2400" dirty="0" err="1" smtClean="0"/>
              <a:t>settings</a:t>
            </a:r>
            <a:r>
              <a:rPr lang="fi-FI" sz="2400" dirty="0" smtClean="0"/>
              <a:t>)</a:t>
            </a:r>
            <a:endParaRPr lang="fi-FI" sz="2400" dirty="0"/>
          </a:p>
          <a:p>
            <a:r>
              <a:rPr lang="fi-FI" sz="2400" dirty="0" err="1" smtClean="0"/>
              <a:t>Exemplify</a:t>
            </a:r>
            <a:r>
              <a:rPr lang="fi-FI" sz="2400" dirty="0" smtClean="0"/>
              <a:t> </a:t>
            </a:r>
            <a:r>
              <a:rPr lang="fi-FI" sz="2400" dirty="0" err="1" smtClean="0"/>
              <a:t>granularity</a:t>
            </a:r>
            <a:r>
              <a:rPr lang="fi-FI" sz="2400" dirty="0"/>
              <a:t> (i.e., </a:t>
            </a:r>
            <a:r>
              <a:rPr lang="fi-FI" sz="2400" dirty="0" err="1"/>
              <a:t>apply</a:t>
            </a:r>
            <a:r>
              <a:rPr lang="fi-FI" sz="2400" dirty="0"/>
              <a:t>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i-FI" sz="2400" dirty="0"/>
              <a:t> </a:t>
            </a:r>
            <a:r>
              <a:rPr lang="fi-FI" sz="2400" dirty="0" err="1"/>
              <a:t>settings</a:t>
            </a:r>
            <a:r>
              <a:rPr lang="fi-FI" sz="2400" dirty="0"/>
              <a:t>)</a:t>
            </a:r>
            <a:endParaRPr lang="fi-FI" sz="2400" dirty="0" smtClean="0"/>
          </a:p>
          <a:p>
            <a:pPr marL="0" indent="0">
              <a:buNone/>
            </a:pPr>
            <a:endParaRPr lang="fi-FI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fi-FI" sz="2400" dirty="0"/>
          </a:p>
          <a:p>
            <a:endParaRPr lang="fi-FI" sz="2400" dirty="0"/>
          </a:p>
          <a:p>
            <a:endParaRPr lang="fi-FI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603" y="3642913"/>
            <a:ext cx="5479600" cy="29410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40" y="3576410"/>
            <a:ext cx="5568452" cy="3215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281" y="163385"/>
            <a:ext cx="5250107" cy="336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1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39" y="188323"/>
            <a:ext cx="8399363" cy="1000397"/>
          </a:xfrm>
        </p:spPr>
        <p:txBody>
          <a:bodyPr>
            <a:normAutofit/>
          </a:bodyPr>
          <a:lstStyle/>
          <a:p>
            <a:r>
              <a:rPr lang="fi-FI" dirty="0"/>
              <a:t>2</a:t>
            </a:r>
            <a:r>
              <a:rPr lang="fi-FI" dirty="0" smtClean="0"/>
              <a:t>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dirty="0" err="1" smtClean="0"/>
              <a:t>use</a:t>
            </a:r>
            <a:r>
              <a:rPr lang="fi-FI" dirty="0" smtClean="0"/>
              <a:t> </a:t>
            </a:r>
            <a:r>
              <a:rPr lang="fi-FI" dirty="0" err="1" smtClean="0"/>
              <a:t>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40" y="1711569"/>
            <a:ext cx="4206186" cy="46108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Review </a:t>
            </a:r>
            <a:r>
              <a:rPr lang="en-US" i="1" dirty="0" smtClean="0"/>
              <a:t>Graph </a:t>
            </a:r>
            <a:r>
              <a:rPr lang="en-US" i="1" dirty="0"/>
              <a:t>Selection </a:t>
            </a:r>
            <a:r>
              <a:rPr lang="en-US" i="1" dirty="0" smtClean="0"/>
              <a:t>Matrix </a:t>
            </a:r>
            <a:r>
              <a:rPr lang="en-US" dirty="0" smtClean="0"/>
              <a:t>(</a:t>
            </a:r>
            <a:r>
              <a:rPr lang="en-US" u="sng" dirty="0">
                <a:hlinkClick r:id="rId2"/>
              </a:rPr>
              <a:t>http://</a:t>
            </a:r>
            <a:r>
              <a:rPr lang="en-US" u="sng" dirty="0" smtClean="0">
                <a:hlinkClick r:id="rId2"/>
              </a:rPr>
              <a:t>www.perceptualedge.com/articles/misc/Graph_Selection_Matrix.pdf</a:t>
            </a:r>
            <a:r>
              <a:rPr lang="en-US" dirty="0" smtClean="0"/>
              <a:t>)</a:t>
            </a:r>
            <a:r>
              <a:rPr lang="en-US" i="1" dirty="0" smtClean="0"/>
              <a:t>. </a:t>
            </a:r>
          </a:p>
          <a:p>
            <a:r>
              <a:rPr lang="fi-FI" dirty="0" smtClean="0"/>
              <a:t>Import </a:t>
            </a:r>
            <a:r>
              <a:rPr lang="fi-FI" dirty="0" err="1" smtClean="0"/>
              <a:t>the</a:t>
            </a:r>
            <a:r>
              <a:rPr lang="fi-FI" dirty="0" smtClean="0"/>
              <a:t> Excel </a:t>
            </a:r>
            <a:r>
              <a:rPr lang="fi-FI" dirty="0" err="1" smtClean="0"/>
              <a:t>file</a:t>
            </a:r>
            <a:r>
              <a:rPr lang="fi-FI" dirty="0" smtClean="0"/>
              <a:t> </a:t>
            </a:r>
            <a:r>
              <a:rPr lang="fi-FI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Students</a:t>
            </a:r>
            <a:r>
              <a:rPr lang="fi-FI" dirty="0" smtClean="0"/>
              <a:t> into 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Power BI Desktop </a:t>
            </a:r>
            <a:r>
              <a:rPr lang="fi-FI" dirty="0" smtClean="0"/>
              <a:t>(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  <a:r>
              <a:rPr lang="fi-FI" dirty="0"/>
              <a:t> =&gt; 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dirty="0" smtClean="0"/>
              <a:t>Make </a:t>
            </a:r>
            <a:r>
              <a:rPr lang="fi-FI" dirty="0" err="1" smtClean="0"/>
              <a:t>bar</a:t>
            </a:r>
            <a:r>
              <a:rPr lang="fi-FI" dirty="0" smtClean="0"/>
              <a:t> </a:t>
            </a:r>
            <a:r>
              <a:rPr lang="fi-FI" dirty="0" err="1" smtClean="0"/>
              <a:t>charts</a:t>
            </a:r>
            <a:r>
              <a:rPr lang="fi-FI" dirty="0" smtClean="0"/>
              <a:t> and </a:t>
            </a:r>
            <a:r>
              <a:rPr lang="fi-FI" dirty="0" err="1" smtClean="0"/>
              <a:t>illustrate</a:t>
            </a:r>
            <a:r>
              <a:rPr lang="fi-FI" dirty="0" smtClean="0"/>
              <a:t> </a:t>
            </a:r>
            <a:r>
              <a:rPr lang="fi-FI" dirty="0" err="1" smtClean="0"/>
              <a:t>variations</a:t>
            </a:r>
            <a:r>
              <a:rPr lang="fi-FI" dirty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</a:t>
            </a:r>
            <a:r>
              <a:rPr lang="fi-FI" dirty="0" err="1"/>
              <a:t>categories</a:t>
            </a:r>
            <a:r>
              <a:rPr lang="en-US" dirty="0" smtClean="0"/>
              <a:t> and variations within measures</a:t>
            </a:r>
            <a:endParaRPr lang="fi-FI" sz="1800" dirty="0" smtClean="0"/>
          </a:p>
          <a:p>
            <a:pPr marL="0" indent="0">
              <a:buNone/>
            </a:pPr>
            <a:endParaRPr lang="fi-FI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943" y="3020430"/>
            <a:ext cx="6396718" cy="3458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7589" y="326760"/>
            <a:ext cx="5220724" cy="224676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i-FI" sz="2800" dirty="0" err="1" smtClean="0"/>
              <a:t>You</a:t>
            </a:r>
            <a:r>
              <a:rPr lang="fi-FI" sz="2800" dirty="0" smtClean="0"/>
              <a:t> </a:t>
            </a:r>
            <a:r>
              <a:rPr lang="fi-FI" sz="2800" dirty="0" err="1" smtClean="0"/>
              <a:t>will</a:t>
            </a:r>
            <a:r>
              <a:rPr lang="fi-FI" sz="2800" dirty="0" smtClean="0"/>
              <a:t> </a:t>
            </a:r>
            <a:r>
              <a:rPr lang="fi-FI" sz="2800" dirty="0" err="1" smtClean="0"/>
              <a:t>use</a:t>
            </a:r>
            <a:r>
              <a:rPr lang="fi-FI" sz="2800" dirty="0" smtClean="0"/>
              <a:t> </a:t>
            </a:r>
            <a:r>
              <a:rPr lang="fi-FI" sz="2800" dirty="0" err="1" smtClean="0"/>
              <a:t>bars</a:t>
            </a:r>
            <a:r>
              <a:rPr lang="fi-FI" sz="2800" dirty="0" smtClean="0"/>
              <a:t> of </a:t>
            </a:r>
            <a:r>
              <a:rPr lang="fi-FI" sz="2800" dirty="0" err="1" smtClean="0"/>
              <a:t>different</a:t>
            </a:r>
            <a:r>
              <a:rPr lang="fi-FI" sz="2800" dirty="0" smtClean="0"/>
              <a:t> </a:t>
            </a:r>
            <a:r>
              <a:rPr lang="fi-FI" sz="2800" dirty="0" err="1" smtClean="0"/>
              <a:t>kind</a:t>
            </a:r>
            <a:r>
              <a:rPr lang="fi-FI" sz="2800" dirty="0" smtClean="0"/>
              <a:t> for </a:t>
            </a:r>
            <a:r>
              <a:rPr lang="fi-FI" sz="2800" dirty="0" err="1" smtClean="0"/>
              <a:t>aggregations</a:t>
            </a:r>
            <a:r>
              <a:rPr lang="fi-FI" sz="2800" dirty="0"/>
              <a:t>/</a:t>
            </a:r>
            <a:r>
              <a:rPr lang="fi-FI" sz="2800" dirty="0" err="1" smtClean="0"/>
              <a:t>summarizations</a:t>
            </a:r>
            <a:r>
              <a:rPr lang="fi-FI" sz="2800" dirty="0" smtClean="0"/>
              <a:t> </a:t>
            </a:r>
            <a:r>
              <a:rPr lang="fi-FI" sz="2800" dirty="0" err="1" smtClean="0"/>
              <a:t>from</a:t>
            </a:r>
            <a:r>
              <a:rPr lang="fi-FI" sz="2800" dirty="0" smtClean="0"/>
              <a:t> </a:t>
            </a:r>
            <a:r>
              <a:rPr lang="fi-FI" sz="2800" dirty="0" err="1" smtClean="0"/>
              <a:t>the</a:t>
            </a:r>
            <a:r>
              <a:rPr lang="fi-FI" sz="2800" dirty="0" smtClean="0"/>
              <a:t> </a:t>
            </a:r>
            <a:r>
              <a:rPr lang="fi-FI" sz="2800" dirty="0" err="1" smtClean="0"/>
              <a:t>instances</a:t>
            </a:r>
            <a:r>
              <a:rPr lang="fi-FI" sz="2800" dirty="0" smtClean="0"/>
              <a:t>/</a:t>
            </a:r>
            <a:r>
              <a:rPr lang="fi-FI" sz="2800" dirty="0" err="1" smtClean="0"/>
              <a:t>rows</a:t>
            </a:r>
            <a:r>
              <a:rPr lang="fi-FI" sz="2800" dirty="0" smtClean="0"/>
              <a:t> of </a:t>
            </a:r>
            <a:r>
              <a:rPr lang="fi-FI" sz="2800" dirty="0" err="1" smtClean="0"/>
              <a:t>the</a:t>
            </a:r>
            <a:r>
              <a:rPr lang="fi-FI" sz="2800" dirty="0" smtClean="0"/>
              <a:t> dataset </a:t>
            </a:r>
            <a:r>
              <a:rPr lang="fi-FI" sz="2800" dirty="0" err="1" smtClean="0"/>
              <a:t>by</a:t>
            </a:r>
            <a:r>
              <a:rPr lang="fi-FI" sz="2800" dirty="0" smtClean="0"/>
              <a:t> </a:t>
            </a:r>
            <a:r>
              <a:rPr lang="fi-FI" sz="2800" dirty="0" err="1" smtClean="0"/>
              <a:t>selected</a:t>
            </a:r>
            <a:r>
              <a:rPr lang="fi-FI" sz="2800" dirty="0" smtClean="0"/>
              <a:t> </a:t>
            </a:r>
            <a:r>
              <a:rPr lang="fi-FI" sz="2800" dirty="0" err="1" smtClean="0"/>
              <a:t>attributes</a:t>
            </a:r>
            <a:r>
              <a:rPr lang="fi-FI" sz="2800" dirty="0" smtClean="0"/>
              <a:t>/</a:t>
            </a:r>
            <a:r>
              <a:rPr lang="fi-FI" sz="2800" dirty="0" err="1" smtClean="0"/>
              <a:t>columns</a:t>
            </a:r>
            <a:r>
              <a:rPr lang="fi-FI" sz="2800" dirty="0" smtClean="0"/>
              <a:t>/</a:t>
            </a:r>
            <a:r>
              <a:rPr lang="fi-FI" sz="2800" dirty="0" err="1" smtClean="0"/>
              <a:t>fields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8613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40" y="188323"/>
            <a:ext cx="5371012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28.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associations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3402" y="1513886"/>
            <a:ext cx="5956609" cy="2843014"/>
          </a:xfrm>
        </p:spPr>
        <p:txBody>
          <a:bodyPr>
            <a:normAutofit lnSpcReduction="10000"/>
          </a:bodyPr>
          <a:lstStyle/>
          <a:p>
            <a:r>
              <a:rPr lang="fi-FI" sz="2000" dirty="0" err="1" smtClean="0"/>
              <a:t>Review</a:t>
            </a:r>
            <a:r>
              <a:rPr lang="fi-FI" sz="2000" dirty="0" smtClean="0"/>
              <a:t> (</a:t>
            </a:r>
            <a:r>
              <a:rPr lang="fi-FI" sz="2000" dirty="0" smtClean="0">
                <a:hlinkClick r:id="rId2"/>
              </a:rPr>
              <a:t>http</a:t>
            </a:r>
            <a:r>
              <a:rPr lang="fi-FI" sz="2000" dirty="0">
                <a:hlinkClick r:id="rId2"/>
              </a:rPr>
              <a:t>://</a:t>
            </a:r>
            <a:r>
              <a:rPr lang="fi-FI" sz="2000" dirty="0" smtClean="0">
                <a:hlinkClick r:id="rId2"/>
              </a:rPr>
              <a:t>community.powerbi.com/oxcrx34285/attachments/oxcrx34285/RVisuals/17/8/Association%20Rules%20Showcase_1.0.1.pbix</a:t>
            </a:r>
            <a:r>
              <a:rPr lang="fi-FI" sz="2000" dirty="0" smtClean="0"/>
              <a:t>)</a:t>
            </a:r>
          </a:p>
          <a:p>
            <a:r>
              <a:rPr lang="fi-FI" sz="2000" dirty="0" err="1"/>
              <a:t>Download</a:t>
            </a:r>
            <a:r>
              <a:rPr lang="fi-FI" sz="2000" dirty="0"/>
              <a:t> </a:t>
            </a:r>
            <a:r>
              <a:rPr lang="fi-FI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fi-FI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/>
              <a:t>from</a:t>
            </a:r>
            <a:r>
              <a:rPr lang="fi-FI" sz="2000" dirty="0" smtClean="0"/>
              <a:t> </a:t>
            </a:r>
            <a:r>
              <a:rPr lang="fi-FI" sz="2000" dirty="0"/>
              <a:t>Moodle</a:t>
            </a:r>
            <a:endParaRPr lang="fi-FI" sz="2000" dirty="0" smtClean="0"/>
          </a:p>
          <a:p>
            <a:r>
              <a:rPr lang="fi-FI" sz="2000" dirty="0"/>
              <a:t>Import a </a:t>
            </a:r>
            <a:r>
              <a:rPr lang="fi-FI" sz="2000" dirty="0" err="1"/>
              <a:t>custom</a:t>
            </a:r>
            <a:r>
              <a:rPr lang="fi-FI" sz="2000" dirty="0"/>
              <a:t> </a:t>
            </a:r>
            <a:r>
              <a:rPr lang="fi-FI" sz="2000" dirty="0" err="1"/>
              <a:t>visual</a:t>
            </a:r>
            <a:r>
              <a:rPr lang="fi-FI" sz="2000" dirty="0"/>
              <a:t> (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000" dirty="0"/>
              <a:t> =&gt; . . .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fi-FI" sz="2000" dirty="0"/>
              <a:t>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Advanced Analytics</a:t>
            </a:r>
            <a:r>
              <a:rPr lang="fi-FI" sz="2000" dirty="0"/>
              <a:t> =&gt;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Association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r>
              <a:rPr lang="fi-FI" sz="2000" dirty="0" smtClean="0"/>
              <a:t>) </a:t>
            </a:r>
            <a:endParaRPr lang="fi-FI" sz="2000" dirty="0"/>
          </a:p>
          <a:p>
            <a:r>
              <a:rPr lang="fi-FI" sz="2000" dirty="0"/>
              <a:t>M</a:t>
            </a:r>
            <a:r>
              <a:rPr lang="fi-FI" sz="2000" dirty="0" smtClean="0"/>
              <a:t>ake </a:t>
            </a:r>
            <a:r>
              <a:rPr lang="fi-FI" sz="2000" dirty="0" err="1" smtClean="0"/>
              <a:t>different</a:t>
            </a:r>
            <a:r>
              <a:rPr lang="fi-FI" sz="2000" dirty="0" smtClean="0"/>
              <a:t> </a:t>
            </a:r>
            <a:r>
              <a:rPr lang="fi-FI" sz="2000" dirty="0" err="1" smtClean="0"/>
              <a:t>types</a:t>
            </a:r>
            <a:r>
              <a:rPr lang="fi-FI" sz="2000" dirty="0" smtClean="0"/>
              <a:t> of </a:t>
            </a:r>
            <a:r>
              <a:rPr lang="fi-FI" sz="2000" dirty="0" err="1" smtClean="0"/>
              <a:t>associations</a:t>
            </a:r>
            <a:r>
              <a:rPr lang="fi-FI" sz="2000" dirty="0" smtClean="0"/>
              <a:t> </a:t>
            </a:r>
            <a:endParaRPr lang="fi-FI" sz="2000" dirty="0"/>
          </a:p>
          <a:p>
            <a:pPr marL="0" indent="0">
              <a:buNone/>
            </a:pPr>
            <a:endParaRPr lang="fi-FI" sz="2000" dirty="0" smtClean="0"/>
          </a:p>
          <a:p>
            <a:endParaRPr lang="fi-FI" sz="2000" dirty="0" smtClean="0"/>
          </a:p>
          <a:p>
            <a:endParaRPr lang="fi-FI" sz="2000" dirty="0"/>
          </a:p>
          <a:p>
            <a:endParaRPr lang="fi-FI" sz="2000" dirty="0"/>
          </a:p>
          <a:p>
            <a:endParaRPr lang="fi-FI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508" y="37828"/>
            <a:ext cx="5410197" cy="32077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84" y="3425516"/>
            <a:ext cx="3684542" cy="3099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083" y="4356900"/>
            <a:ext cx="3511868" cy="2017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02" y="4232366"/>
            <a:ext cx="4490110" cy="243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9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39" y="188323"/>
            <a:ext cx="5956609" cy="1325563"/>
          </a:xfrm>
        </p:spPr>
        <p:txBody>
          <a:bodyPr>
            <a:normAutofit fontScale="90000"/>
          </a:bodyPr>
          <a:lstStyle/>
          <a:p>
            <a:r>
              <a:rPr lang="fi-FI" dirty="0" smtClean="0"/>
              <a:t>29.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sz="4000" dirty="0" err="1" smtClean="0"/>
              <a:t>forecast</a:t>
            </a:r>
            <a:r>
              <a:rPr lang="fi-FI" sz="4000" dirty="0" smtClean="0"/>
              <a:t> </a:t>
            </a:r>
            <a:r>
              <a:rPr lang="en-US" sz="4000" dirty="0" smtClean="0"/>
              <a:t>seasonality, trend and reminder (i.e., noise)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711569"/>
            <a:ext cx="5956609" cy="4935416"/>
          </a:xfrm>
        </p:spPr>
        <p:txBody>
          <a:bodyPr>
            <a:normAutofit/>
          </a:bodyPr>
          <a:lstStyle/>
          <a:p>
            <a:endParaRPr lang="fi-FI" sz="2000" dirty="0" smtClean="0"/>
          </a:p>
          <a:p>
            <a:endParaRPr lang="fi-FI" sz="2000" dirty="0"/>
          </a:p>
          <a:p>
            <a:endParaRPr lang="fi-FI" sz="2000" dirty="0"/>
          </a:p>
          <a:p>
            <a:endParaRPr lang="fi-FI" sz="2000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0318" y="1711568"/>
            <a:ext cx="5451512" cy="4683202"/>
          </a:xfrm>
        </p:spPr>
        <p:txBody>
          <a:bodyPr>
            <a:normAutofit lnSpcReduction="10000"/>
          </a:bodyPr>
          <a:lstStyle/>
          <a:p>
            <a:r>
              <a:rPr lang="fi-FI" sz="2000" dirty="0" err="1" smtClean="0"/>
              <a:t>Download</a:t>
            </a:r>
            <a:r>
              <a:rPr lang="fi-FI" sz="2000" dirty="0"/>
              <a:t> </a:t>
            </a:r>
            <a:r>
              <a:rPr lang="fi-FI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TS-</a:t>
            </a:r>
            <a:r>
              <a:rPr lang="fi-FI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decomp</a:t>
            </a:r>
            <a:r>
              <a:rPr lang="fi-FI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i-FI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Showcase.pbix</a:t>
            </a:r>
            <a:r>
              <a:rPr lang="fi-FI" sz="2000" dirty="0"/>
              <a:t> (</a:t>
            </a:r>
            <a:r>
              <a:rPr lang="fi-FI" sz="2000" dirty="0">
                <a:hlinkClick r:id="rId2"/>
              </a:rPr>
              <a:t>http://</a:t>
            </a:r>
            <a:r>
              <a:rPr lang="fi-FI" sz="2000" dirty="0" smtClean="0">
                <a:hlinkClick r:id="rId2"/>
              </a:rPr>
              <a:t>community.powerbi.com/oxcrx34285/attachments/oxcrx34285/RVisuals/107/4/TS-decomp-Showcase.pbix</a:t>
            </a:r>
            <a:r>
              <a:rPr lang="fi-FI" sz="2000" dirty="0" smtClean="0"/>
              <a:t>)</a:t>
            </a:r>
            <a:endParaRPr lang="fi-FI" sz="2000" dirty="0"/>
          </a:p>
          <a:p>
            <a:r>
              <a:rPr lang="fi-FI" sz="2000" dirty="0" err="1" smtClean="0"/>
              <a:t>Interpret</a:t>
            </a:r>
            <a:r>
              <a:rPr lang="fi-FI" sz="2000" dirty="0" smtClean="0"/>
              <a:t> </a:t>
            </a:r>
            <a:r>
              <a:rPr lang="fi-FI" sz="2000" dirty="0" err="1" smtClean="0"/>
              <a:t>plot</a:t>
            </a:r>
            <a:r>
              <a:rPr lang="fi-FI" sz="2000" dirty="0" smtClean="0"/>
              <a:t> </a:t>
            </a:r>
            <a:r>
              <a:rPr lang="fi-FI" sz="2000" dirty="0" err="1" smtClean="0"/>
              <a:t>variations</a:t>
            </a:r>
            <a:endParaRPr lang="fi-FI" sz="2000" dirty="0" smtClean="0"/>
          </a:p>
          <a:p>
            <a:r>
              <a:rPr lang="fi-FI" sz="2000" dirty="0"/>
              <a:t>Import a </a:t>
            </a:r>
            <a:r>
              <a:rPr lang="fi-FI" sz="2000" dirty="0" err="1"/>
              <a:t>custom</a:t>
            </a:r>
            <a:r>
              <a:rPr lang="fi-FI" sz="2000" dirty="0"/>
              <a:t> </a:t>
            </a:r>
            <a:r>
              <a:rPr lang="fi-FI" sz="2000" dirty="0" err="1"/>
              <a:t>visual</a:t>
            </a:r>
            <a:r>
              <a:rPr lang="fi-FI" sz="2000" dirty="0"/>
              <a:t> (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000" dirty="0"/>
              <a:t> =&gt; . . .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fi-FI" sz="2000" dirty="0"/>
              <a:t>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Advanced Analytics</a:t>
            </a:r>
            <a:r>
              <a:rPr lang="fi-FI" sz="2000" dirty="0"/>
              <a:t>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Time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decomposition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chart</a:t>
            </a:r>
            <a:r>
              <a:rPr lang="fi-FI" sz="2000" dirty="0"/>
              <a:t>) </a:t>
            </a:r>
          </a:p>
          <a:p>
            <a:r>
              <a:rPr lang="fi-FI" sz="2000" dirty="0" err="1" smtClean="0"/>
              <a:t>Insert</a:t>
            </a:r>
            <a:r>
              <a:rPr lang="fi-FI" sz="2000" dirty="0" smtClean="0"/>
              <a:t> </a:t>
            </a:r>
            <a:r>
              <a:rPr lang="fi-FI" sz="2000" dirty="0" err="1"/>
              <a:t>new</a:t>
            </a:r>
            <a:r>
              <a:rPr lang="fi-FI" sz="2000" dirty="0"/>
              <a:t> </a:t>
            </a:r>
            <a:r>
              <a:rPr lang="fi-FI" sz="2000" dirty="0" err="1"/>
              <a:t>page</a:t>
            </a:r>
            <a:r>
              <a:rPr lang="fi-FI" sz="2000" dirty="0"/>
              <a:t> and </a:t>
            </a:r>
            <a:r>
              <a:rPr lang="fi-FI" sz="2000" dirty="0" err="1"/>
              <a:t>make</a:t>
            </a:r>
            <a:r>
              <a:rPr lang="fi-FI" sz="2000" dirty="0"/>
              <a:t> </a:t>
            </a:r>
            <a:r>
              <a:rPr lang="fi-FI" sz="2000" dirty="0" err="1" smtClean="0"/>
              <a:t>forecasts</a:t>
            </a:r>
            <a:endParaRPr lang="fi-FI" sz="2000" dirty="0"/>
          </a:p>
          <a:p>
            <a:r>
              <a:rPr lang="fi-FI" sz="2000" dirty="0" err="1"/>
              <a:t>Apply</a:t>
            </a:r>
            <a:r>
              <a:rPr lang="fi-FI" sz="2000" dirty="0"/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i-FI" sz="2000" dirty="0"/>
              <a:t> </a:t>
            </a:r>
            <a:r>
              <a:rPr lang="fi-FI" sz="2000" dirty="0" err="1"/>
              <a:t>settings</a:t>
            </a:r>
            <a:r>
              <a:rPr lang="fi-FI" sz="2000" dirty="0"/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Time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smtClean="0"/>
              <a:t>and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endParaRPr lang="fi-FI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000" dirty="0" err="1" smtClean="0"/>
              <a:t>Exemplify</a:t>
            </a:r>
            <a:r>
              <a:rPr lang="fi-FI" sz="2000" dirty="0" smtClean="0"/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ecomposition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fi-FI" sz="2000" dirty="0" smtClean="0"/>
              <a:t> (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additive</a:t>
            </a:r>
            <a:r>
              <a:rPr lang="fi-FI" sz="2000" dirty="0" smtClean="0"/>
              <a:t> and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multiplicative</a:t>
            </a:r>
            <a:r>
              <a:rPr lang="fi-FI" sz="2000" dirty="0" smtClean="0"/>
              <a:t>) and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Robust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outliers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/>
              <a:t>(i.e.,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smtClean="0"/>
              <a:t>LOESS </a:t>
            </a:r>
            <a:r>
              <a:rPr lang="fi-FI" sz="2000" dirty="0" err="1" smtClean="0"/>
              <a:t>procedure</a:t>
            </a:r>
            <a:r>
              <a:rPr lang="fi-FI" sz="2000" dirty="0" smtClean="0"/>
              <a:t> "</a:t>
            </a:r>
            <a:r>
              <a:rPr lang="fi-FI" sz="2000" dirty="0" err="1" smtClean="0"/>
              <a:t>LOcal</a:t>
            </a:r>
            <a:r>
              <a:rPr lang="fi-FI" sz="2000" dirty="0" smtClean="0"/>
              <a:t> </a:t>
            </a:r>
            <a:r>
              <a:rPr lang="fi-FI" sz="2000" dirty="0" err="1" smtClean="0"/>
              <a:t>regrESSion</a:t>
            </a:r>
            <a:r>
              <a:rPr lang="fi-FI" sz="2000" dirty="0" smtClean="0"/>
              <a:t>”)</a:t>
            </a:r>
            <a:endParaRPr lang="fi-FI" sz="2000" dirty="0"/>
          </a:p>
          <a:p>
            <a:endParaRPr lang="fi-FI" sz="2000" dirty="0"/>
          </a:p>
          <a:p>
            <a:endParaRPr lang="fi-FI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265" y="188323"/>
            <a:ext cx="5528253" cy="3123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139" y="3300150"/>
            <a:ext cx="4676503" cy="33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40" y="188323"/>
            <a:ext cx="5371012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3</a:t>
            </a:r>
            <a:r>
              <a:rPr lang="fi-FI" dirty="0"/>
              <a:t>0</a:t>
            </a:r>
            <a:r>
              <a:rPr lang="fi-FI" dirty="0" smtClean="0"/>
              <a:t>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time</a:t>
            </a:r>
            <a:r>
              <a:rPr lang="fi-FI" dirty="0" smtClean="0"/>
              <a:t> </a:t>
            </a:r>
            <a:r>
              <a:rPr lang="fi-FI" dirty="0" err="1" smtClean="0"/>
              <a:t>series</a:t>
            </a:r>
            <a:r>
              <a:rPr lang="fi-FI" dirty="0" smtClean="0"/>
              <a:t> </a:t>
            </a:r>
            <a:r>
              <a:rPr lang="fi-FI" dirty="0" err="1" smtClean="0"/>
              <a:t>forecasting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711569"/>
            <a:ext cx="5956609" cy="4935416"/>
          </a:xfrm>
        </p:spPr>
        <p:txBody>
          <a:bodyPr>
            <a:normAutofit/>
          </a:bodyPr>
          <a:lstStyle/>
          <a:p>
            <a:endParaRPr lang="fi-FI" sz="2000" dirty="0" smtClean="0"/>
          </a:p>
          <a:p>
            <a:endParaRPr lang="fi-FI" sz="2000" dirty="0"/>
          </a:p>
          <a:p>
            <a:endParaRPr lang="fi-FI" sz="2000" dirty="0"/>
          </a:p>
          <a:p>
            <a:endParaRPr lang="fi-FI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148" y="356866"/>
            <a:ext cx="5639344" cy="270940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0318" y="1711568"/>
            <a:ext cx="5451512" cy="4683202"/>
          </a:xfrm>
        </p:spPr>
        <p:txBody>
          <a:bodyPr>
            <a:normAutofit/>
          </a:bodyPr>
          <a:lstStyle/>
          <a:p>
            <a:r>
              <a:rPr lang="fi-FI" sz="2000" dirty="0" err="1"/>
              <a:t>Download</a:t>
            </a:r>
            <a:r>
              <a:rPr lang="fi-FI" sz="2000" dirty="0"/>
              <a:t>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TimeSeries.pbix</a:t>
            </a:r>
            <a:r>
              <a:rPr lang="fi-FI" sz="2000" dirty="0" smtClean="0"/>
              <a:t> </a:t>
            </a:r>
            <a:r>
              <a:rPr lang="fi-FI" sz="2000" dirty="0"/>
              <a:t>(</a:t>
            </a:r>
            <a:r>
              <a:rPr lang="fi-FI" sz="2000" dirty="0">
                <a:hlinkClick r:id="rId3"/>
              </a:rPr>
              <a:t>http://</a:t>
            </a:r>
            <a:r>
              <a:rPr lang="fi-FI" sz="2000" dirty="0" smtClean="0">
                <a:hlinkClick r:id="rId3"/>
              </a:rPr>
              <a:t>www.mrcube.net/SiteAssets/Pages/Resources/TimeSeries.zip</a:t>
            </a:r>
            <a:r>
              <a:rPr lang="fi-FI" sz="2000" dirty="0" smtClean="0"/>
              <a:t>)</a:t>
            </a:r>
            <a:endParaRPr lang="fi-FI" sz="2000" dirty="0"/>
          </a:p>
          <a:p>
            <a:r>
              <a:rPr lang="fi-FI" sz="2000" dirty="0" err="1"/>
              <a:t>Interpret</a:t>
            </a:r>
            <a:r>
              <a:rPr lang="fi-FI" sz="2000" dirty="0"/>
              <a:t> </a:t>
            </a:r>
            <a:r>
              <a:rPr lang="fi-FI" sz="2000" dirty="0" err="1"/>
              <a:t>plot</a:t>
            </a:r>
            <a:r>
              <a:rPr lang="fi-FI" sz="2000" dirty="0"/>
              <a:t> </a:t>
            </a:r>
            <a:r>
              <a:rPr lang="fi-FI" sz="2000" dirty="0" err="1"/>
              <a:t>variations</a:t>
            </a:r>
            <a:endParaRPr lang="fi-FI" sz="2000" dirty="0"/>
          </a:p>
          <a:p>
            <a:r>
              <a:rPr lang="fi-FI" sz="2000" dirty="0"/>
              <a:t>Import a </a:t>
            </a:r>
            <a:r>
              <a:rPr lang="fi-FI" sz="2000" dirty="0" err="1"/>
              <a:t>custom</a:t>
            </a:r>
            <a:r>
              <a:rPr lang="fi-FI" sz="2000" dirty="0"/>
              <a:t> </a:t>
            </a:r>
            <a:r>
              <a:rPr lang="fi-FI" sz="2000" dirty="0" err="1"/>
              <a:t>visual</a:t>
            </a:r>
            <a:r>
              <a:rPr lang="fi-FI" sz="2000" dirty="0"/>
              <a:t> (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000" dirty="0"/>
              <a:t> =&gt; . . .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fi-FI" sz="2000" dirty="0"/>
              <a:t>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Advanced Analytics</a:t>
            </a:r>
            <a:r>
              <a:rPr lang="fi-FI" sz="2000" dirty="0"/>
              <a:t>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Time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forecasting</a:t>
            </a:r>
            <a:r>
              <a:rPr lang="fi-FI" sz="2000" dirty="0" smtClean="0"/>
              <a:t>) </a:t>
            </a:r>
            <a:endParaRPr lang="fi-FI" sz="2000" dirty="0"/>
          </a:p>
          <a:p>
            <a:r>
              <a:rPr lang="fi-FI" sz="2000" dirty="0" err="1"/>
              <a:t>Insert</a:t>
            </a:r>
            <a:r>
              <a:rPr lang="fi-FI" sz="2000" dirty="0"/>
              <a:t> </a:t>
            </a:r>
            <a:r>
              <a:rPr lang="fi-FI" sz="2000" dirty="0" err="1"/>
              <a:t>new</a:t>
            </a:r>
            <a:r>
              <a:rPr lang="fi-FI" sz="2000" dirty="0"/>
              <a:t> </a:t>
            </a:r>
            <a:r>
              <a:rPr lang="fi-FI" sz="2000" dirty="0" err="1"/>
              <a:t>page</a:t>
            </a:r>
            <a:r>
              <a:rPr lang="fi-FI" sz="2000" dirty="0"/>
              <a:t> and </a:t>
            </a:r>
            <a:r>
              <a:rPr lang="fi-FI" sz="2000" dirty="0" err="1"/>
              <a:t>make</a:t>
            </a:r>
            <a:r>
              <a:rPr lang="fi-FI" sz="2000" dirty="0"/>
              <a:t> </a:t>
            </a:r>
            <a:r>
              <a:rPr lang="fi-FI" sz="2000" dirty="0" err="1"/>
              <a:t>forecasts</a:t>
            </a:r>
            <a:endParaRPr lang="fi-FI" sz="2000" dirty="0"/>
          </a:p>
          <a:p>
            <a:r>
              <a:rPr lang="fi-FI" sz="2000" dirty="0" err="1" smtClean="0"/>
              <a:t>Exemplify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Forecasting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settings</a:t>
            </a:r>
            <a:endParaRPr lang="fi-FI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044" y="3711002"/>
            <a:ext cx="5073287" cy="2770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384" y="3711002"/>
            <a:ext cx="17716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6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39" y="188323"/>
            <a:ext cx="5869523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3</a:t>
            </a:r>
            <a:r>
              <a:rPr lang="fi-FI" dirty="0"/>
              <a:t>1</a:t>
            </a:r>
            <a:r>
              <a:rPr lang="fi-FI" dirty="0" smtClean="0"/>
              <a:t>. </a:t>
            </a:r>
            <a:r>
              <a:rPr lang="fi-FI" dirty="0" err="1" smtClean="0"/>
              <a:t>Learn</a:t>
            </a:r>
            <a:r>
              <a:rPr lang="fi-FI" dirty="0" smtClean="0"/>
              <a:t> ARIMA </a:t>
            </a:r>
            <a:r>
              <a:rPr lang="fi-FI" dirty="0" err="1" smtClean="0"/>
              <a:t>forecasting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711569"/>
            <a:ext cx="5956609" cy="4935416"/>
          </a:xfrm>
        </p:spPr>
        <p:txBody>
          <a:bodyPr>
            <a:normAutofit/>
          </a:bodyPr>
          <a:lstStyle/>
          <a:p>
            <a:endParaRPr lang="fi-FI" sz="2000" dirty="0" smtClean="0"/>
          </a:p>
          <a:p>
            <a:endParaRPr lang="fi-FI" sz="2000" dirty="0"/>
          </a:p>
          <a:p>
            <a:endParaRPr lang="fi-FI" sz="2000" dirty="0"/>
          </a:p>
          <a:p>
            <a:endParaRPr lang="fi-FI" sz="2000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535992"/>
            <a:ext cx="5451512" cy="2565545"/>
          </a:xfrm>
        </p:spPr>
        <p:txBody>
          <a:bodyPr>
            <a:normAutofit fontScale="85000" lnSpcReduction="10000"/>
          </a:bodyPr>
          <a:lstStyle/>
          <a:p>
            <a:r>
              <a:rPr lang="fi-FI" sz="2000" dirty="0" err="1"/>
              <a:t>Download</a:t>
            </a:r>
            <a:r>
              <a:rPr lang="fi-FI" sz="2000" dirty="0"/>
              <a:t>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forecast_ARIMA_ShowCase.pbix</a:t>
            </a:r>
            <a:r>
              <a:rPr lang="fi-FI" sz="2000" dirty="0" smtClean="0"/>
              <a:t> </a:t>
            </a:r>
            <a:r>
              <a:rPr lang="fi-FI" sz="2000" dirty="0"/>
              <a:t>(</a:t>
            </a:r>
            <a:r>
              <a:rPr lang="fi-FI" sz="2000" dirty="0">
                <a:hlinkClick r:id="rId2"/>
              </a:rPr>
              <a:t>http://</a:t>
            </a:r>
            <a:r>
              <a:rPr lang="fi-FI" sz="2000" dirty="0" smtClean="0">
                <a:hlinkClick r:id="rId2"/>
              </a:rPr>
              <a:t>community.powerbi.com/oxcrx34285/attachments/oxcrx34285/RVisuals/112/2/forecast_ARIMA_ShowCase.pbix</a:t>
            </a:r>
            <a:r>
              <a:rPr lang="fi-FI" sz="2000" dirty="0" smtClean="0"/>
              <a:t>)</a:t>
            </a:r>
            <a:endParaRPr lang="fi-FI" sz="2000" dirty="0"/>
          </a:p>
          <a:p>
            <a:r>
              <a:rPr lang="fi-FI" sz="2000" dirty="0" smtClean="0"/>
              <a:t>Import </a:t>
            </a:r>
            <a:r>
              <a:rPr lang="fi-FI" sz="2000" dirty="0"/>
              <a:t>a </a:t>
            </a:r>
            <a:r>
              <a:rPr lang="fi-FI" sz="2000" dirty="0" err="1"/>
              <a:t>custom</a:t>
            </a:r>
            <a:r>
              <a:rPr lang="fi-FI" sz="2000" dirty="0"/>
              <a:t> </a:t>
            </a:r>
            <a:r>
              <a:rPr lang="fi-FI" sz="2000" dirty="0" err="1"/>
              <a:t>visual</a:t>
            </a:r>
            <a:r>
              <a:rPr lang="fi-FI" sz="2000" dirty="0"/>
              <a:t> (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000" dirty="0"/>
              <a:t> =&gt; . . .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fi-FI" sz="2000" dirty="0"/>
              <a:t>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Advanced Analytics</a:t>
            </a:r>
            <a:r>
              <a:rPr lang="fi-FI" sz="2000" dirty="0"/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Forecasting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ARIMA</a:t>
            </a:r>
            <a:r>
              <a:rPr lang="fi-FI" sz="2000" dirty="0" smtClean="0"/>
              <a:t>) </a:t>
            </a:r>
            <a:endParaRPr lang="fi-FI" sz="2000" dirty="0"/>
          </a:p>
          <a:p>
            <a:r>
              <a:rPr lang="fi-FI" sz="2000" dirty="0" err="1"/>
              <a:t>Insert</a:t>
            </a:r>
            <a:r>
              <a:rPr lang="fi-FI" sz="2000" dirty="0"/>
              <a:t> </a:t>
            </a:r>
            <a:r>
              <a:rPr lang="fi-FI" sz="2000" dirty="0" err="1"/>
              <a:t>new</a:t>
            </a:r>
            <a:r>
              <a:rPr lang="fi-FI" sz="2000" dirty="0"/>
              <a:t> </a:t>
            </a:r>
            <a:r>
              <a:rPr lang="fi-FI" sz="2000" dirty="0" err="1"/>
              <a:t>page</a:t>
            </a:r>
            <a:r>
              <a:rPr lang="fi-FI" sz="2000" dirty="0"/>
              <a:t> and </a:t>
            </a:r>
            <a:r>
              <a:rPr lang="fi-FI" sz="2000" dirty="0" err="1"/>
              <a:t>make</a:t>
            </a:r>
            <a:r>
              <a:rPr lang="fi-FI" sz="2000" dirty="0"/>
              <a:t> </a:t>
            </a:r>
            <a:r>
              <a:rPr lang="fi-FI" sz="2000" dirty="0" err="1" smtClean="0"/>
              <a:t>forecasts</a:t>
            </a:r>
            <a:endParaRPr lang="fi-FI" sz="2000" dirty="0" smtClean="0"/>
          </a:p>
          <a:p>
            <a:r>
              <a:rPr lang="fi-FI" sz="2000" dirty="0" err="1" smtClean="0"/>
              <a:t>Apply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i-FI" sz="2000" dirty="0" smtClean="0"/>
              <a:t> </a:t>
            </a:r>
            <a:r>
              <a:rPr lang="fi-FI" sz="2000" dirty="0" err="1" smtClean="0"/>
              <a:t>settings</a:t>
            </a:r>
            <a:r>
              <a:rPr lang="fi-FI" sz="2000" dirty="0" smtClean="0"/>
              <a:t> for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User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defined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/>
              <a:t>and </a:t>
            </a:r>
            <a:r>
              <a:rPr lang="fi-FI" sz="2000" dirty="0" smtClean="0"/>
              <a:t>set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Sesonality</a:t>
            </a:r>
            <a:r>
              <a:rPr lang="fi-FI" sz="2000" dirty="0" smtClean="0"/>
              <a:t> =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Off</a:t>
            </a:r>
            <a:endParaRPr lang="fi-FI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i-FI" sz="2000" dirty="0" smtClean="0"/>
          </a:p>
          <a:p>
            <a:endParaRPr lang="fi-FI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927" y="188323"/>
            <a:ext cx="5399313" cy="3160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927" y="3574248"/>
            <a:ext cx="5477692" cy="30064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42" y="4101537"/>
            <a:ext cx="4761794" cy="272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40" y="188323"/>
            <a:ext cx="5371012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3</a:t>
            </a:r>
            <a:r>
              <a:rPr lang="fi-FI" dirty="0"/>
              <a:t>2</a:t>
            </a:r>
            <a:r>
              <a:rPr lang="fi-FI" dirty="0" smtClean="0"/>
              <a:t>. </a:t>
            </a:r>
            <a:r>
              <a:rPr lang="fi-FI" dirty="0" err="1" smtClean="0"/>
              <a:t>Learn</a:t>
            </a:r>
            <a:r>
              <a:rPr lang="fi-FI" dirty="0" smtClean="0"/>
              <a:t> ARIMA </a:t>
            </a:r>
            <a:r>
              <a:rPr lang="fi-FI" dirty="0" err="1" smtClean="0"/>
              <a:t>forecasting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711569"/>
            <a:ext cx="5956609" cy="4935416"/>
          </a:xfrm>
        </p:spPr>
        <p:txBody>
          <a:bodyPr>
            <a:normAutofit/>
          </a:bodyPr>
          <a:lstStyle/>
          <a:p>
            <a:endParaRPr lang="fi-FI" sz="2000" dirty="0" smtClean="0"/>
          </a:p>
          <a:p>
            <a:endParaRPr lang="fi-FI" sz="2000" dirty="0"/>
          </a:p>
          <a:p>
            <a:endParaRPr lang="fi-FI" sz="2000" dirty="0"/>
          </a:p>
          <a:p>
            <a:endParaRPr lang="fi-FI" sz="2000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535992"/>
            <a:ext cx="5451512" cy="3471437"/>
          </a:xfrm>
        </p:spPr>
        <p:txBody>
          <a:bodyPr>
            <a:normAutofit fontScale="92500" lnSpcReduction="10000"/>
          </a:bodyPr>
          <a:lstStyle/>
          <a:p>
            <a:r>
              <a:rPr lang="fi-FI" sz="2000" dirty="0" err="1"/>
              <a:t>Download</a:t>
            </a:r>
            <a:r>
              <a:rPr lang="fi-FI" sz="2000" dirty="0"/>
              <a:t>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forecast_ARIMA_ShowCase.pbix</a:t>
            </a:r>
            <a:r>
              <a:rPr lang="fi-FI" sz="2000" dirty="0" smtClean="0"/>
              <a:t> </a:t>
            </a:r>
            <a:r>
              <a:rPr lang="fi-FI" sz="2000" dirty="0"/>
              <a:t>(</a:t>
            </a:r>
            <a:r>
              <a:rPr lang="fi-FI" sz="2000" dirty="0">
                <a:hlinkClick r:id="rId2"/>
              </a:rPr>
              <a:t>http://</a:t>
            </a:r>
            <a:r>
              <a:rPr lang="fi-FI" sz="2000" dirty="0" smtClean="0">
                <a:hlinkClick r:id="rId2"/>
              </a:rPr>
              <a:t>community.powerbi.com/oxcrx34285/attachments/oxcrx34285/RVisuals/112/2/forecast_ARIMA_ShowCase.pbix</a:t>
            </a:r>
            <a:r>
              <a:rPr lang="fi-FI" sz="2000" dirty="0" smtClean="0"/>
              <a:t>)</a:t>
            </a:r>
            <a:endParaRPr lang="fi-FI" sz="2000" dirty="0"/>
          </a:p>
          <a:p>
            <a:r>
              <a:rPr lang="fi-FI" sz="2000" dirty="0" smtClean="0"/>
              <a:t>Import </a:t>
            </a:r>
            <a:r>
              <a:rPr lang="fi-FI" sz="2000" dirty="0"/>
              <a:t>a </a:t>
            </a:r>
            <a:r>
              <a:rPr lang="fi-FI" sz="2000" dirty="0" err="1"/>
              <a:t>custom</a:t>
            </a:r>
            <a:r>
              <a:rPr lang="fi-FI" sz="2000" dirty="0"/>
              <a:t> </a:t>
            </a:r>
            <a:r>
              <a:rPr lang="fi-FI" sz="2000" dirty="0" err="1"/>
              <a:t>visual</a:t>
            </a:r>
            <a:r>
              <a:rPr lang="fi-FI" sz="2000" dirty="0"/>
              <a:t> (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000" dirty="0"/>
              <a:t> =&gt; . . .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fi-FI" sz="2000" dirty="0"/>
              <a:t>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Advanced Analytics</a:t>
            </a:r>
            <a:r>
              <a:rPr lang="fi-FI" sz="2000" dirty="0"/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Forecasting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ARIMA</a:t>
            </a:r>
            <a:r>
              <a:rPr lang="fi-FI" sz="2000" dirty="0" smtClean="0"/>
              <a:t>) </a:t>
            </a:r>
            <a:endParaRPr lang="fi-FI" sz="2000" dirty="0"/>
          </a:p>
          <a:p>
            <a:r>
              <a:rPr lang="fi-FI" sz="2000" dirty="0" err="1"/>
              <a:t>Insert</a:t>
            </a:r>
            <a:r>
              <a:rPr lang="fi-FI" sz="2000" dirty="0"/>
              <a:t> </a:t>
            </a:r>
            <a:r>
              <a:rPr lang="fi-FI" sz="2000" dirty="0" err="1"/>
              <a:t>new</a:t>
            </a:r>
            <a:r>
              <a:rPr lang="fi-FI" sz="2000" dirty="0"/>
              <a:t> </a:t>
            </a:r>
            <a:r>
              <a:rPr lang="fi-FI" sz="2000" dirty="0" err="1"/>
              <a:t>page</a:t>
            </a:r>
            <a:r>
              <a:rPr lang="fi-FI" sz="2000" dirty="0"/>
              <a:t> and </a:t>
            </a:r>
            <a:r>
              <a:rPr lang="fi-FI" sz="2000" dirty="0" err="1"/>
              <a:t>make</a:t>
            </a:r>
            <a:r>
              <a:rPr lang="fi-FI" sz="2000" dirty="0"/>
              <a:t> </a:t>
            </a:r>
            <a:r>
              <a:rPr lang="fi-FI" sz="2000" dirty="0" err="1" smtClean="0"/>
              <a:t>forecasts</a:t>
            </a:r>
            <a:endParaRPr lang="fi-FI" sz="2000" dirty="0" smtClean="0"/>
          </a:p>
          <a:p>
            <a:r>
              <a:rPr lang="fi-FI" sz="2000" dirty="0" err="1"/>
              <a:t>Apply</a:t>
            </a:r>
            <a:r>
              <a:rPr lang="fi-FI" sz="2000" dirty="0"/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i-FI" sz="2000" dirty="0"/>
              <a:t> </a:t>
            </a:r>
            <a:r>
              <a:rPr lang="fi-FI" sz="2000" dirty="0" err="1"/>
              <a:t>settings</a:t>
            </a:r>
            <a:r>
              <a:rPr lang="fi-FI" sz="2000" dirty="0"/>
              <a:t> </a:t>
            </a:r>
            <a:r>
              <a:rPr lang="fi-FI" sz="2000" dirty="0" smtClean="0"/>
              <a:t>for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Forecasting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settings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/>
              <a:t>and </a:t>
            </a:r>
            <a:r>
              <a:rPr lang="fi-FI" sz="2000" dirty="0" smtClean="0"/>
              <a:t>set, for </a:t>
            </a:r>
            <a:r>
              <a:rPr lang="fi-FI" sz="2000" dirty="0" err="1" smtClean="0"/>
              <a:t>example</a:t>
            </a:r>
            <a:r>
              <a:rPr lang="fi-FI" sz="2000" dirty="0" smtClean="0"/>
              <a:t>,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Forecast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fi-FI" sz="2000" dirty="0" smtClean="0"/>
              <a:t> </a:t>
            </a:r>
            <a:r>
              <a:rPr lang="fi-FI" sz="2000" dirty="0"/>
              <a:t>=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endParaRPr lang="fi-FI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i-FI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93" y="372288"/>
            <a:ext cx="5650203" cy="3008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793" y="3712029"/>
            <a:ext cx="52006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8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40" y="188323"/>
            <a:ext cx="5371012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33.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scatter</a:t>
            </a:r>
            <a:r>
              <a:rPr lang="fi-FI" dirty="0" smtClean="0"/>
              <a:t> (XY) </a:t>
            </a:r>
            <a:r>
              <a:rPr lang="fi-FI" dirty="0" err="1" smtClean="0"/>
              <a:t>plot</a:t>
            </a:r>
            <a:r>
              <a:rPr lang="fi-FI" dirty="0" smtClean="0"/>
              <a:t> and </a:t>
            </a:r>
            <a:r>
              <a:rPr lang="fi-FI" dirty="0" err="1" smtClean="0"/>
              <a:t>spline</a:t>
            </a:r>
            <a:r>
              <a:rPr lang="fi-FI" dirty="0" smtClean="0"/>
              <a:t> </a:t>
            </a:r>
            <a:r>
              <a:rPr lang="fi-FI" dirty="0" err="1" smtClean="0"/>
              <a:t>chart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04855" y="1799430"/>
            <a:ext cx="5738892" cy="5058570"/>
          </a:xfrm>
        </p:spPr>
        <p:txBody>
          <a:bodyPr>
            <a:normAutofit fontScale="77500" lnSpcReduction="20000"/>
          </a:bodyPr>
          <a:lstStyle/>
          <a:p>
            <a:r>
              <a:rPr lang="fi-FI" sz="2000" dirty="0" err="1" smtClean="0"/>
              <a:t>Download</a:t>
            </a:r>
            <a:r>
              <a:rPr lang="fi-FI" sz="2000" dirty="0"/>
              <a:t>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Smoothing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Splines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Showcase.pbix</a:t>
            </a:r>
            <a:r>
              <a:rPr lang="fi-FI" sz="2000" dirty="0" smtClean="0"/>
              <a:t> </a:t>
            </a:r>
            <a:r>
              <a:rPr lang="fi-FI" sz="2000" dirty="0" smtClean="0">
                <a:hlinkClick r:id="rId2"/>
              </a:rPr>
              <a:t>http</a:t>
            </a:r>
            <a:r>
              <a:rPr lang="fi-FI" sz="2000" dirty="0">
                <a:hlinkClick r:id="rId2"/>
              </a:rPr>
              <a:t>://</a:t>
            </a:r>
            <a:r>
              <a:rPr lang="fi-FI" sz="2000" dirty="0" smtClean="0">
                <a:hlinkClick r:id="rId2"/>
              </a:rPr>
              <a:t>community.powerbi.com/oxcrx34285/attachments/oxcrx34285/RVisuals/18/10/Smoothing%20Splines%20Showcase.pbix</a:t>
            </a:r>
            <a:endParaRPr lang="fi-FI" sz="2000" dirty="0" smtClean="0"/>
          </a:p>
          <a:p>
            <a:r>
              <a:rPr lang="en-US" sz="2000" dirty="0"/>
              <a:t>Import a custom visual 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en-US" sz="2000" dirty="0"/>
              <a:t> =&gt; . . . =&gt;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from store</a:t>
            </a:r>
            <a:r>
              <a:rPr lang="en-US" sz="2000" dirty="0"/>
              <a:t> =&gt;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Advanced Analytics</a:t>
            </a:r>
            <a:r>
              <a:rPr lang="en-US" sz="2000" dirty="0"/>
              <a:t> =&gt;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Spline chart</a:t>
            </a:r>
            <a:r>
              <a:rPr lang="en-US" sz="2000" dirty="0" smtClean="0"/>
              <a:t>) and find out trends</a:t>
            </a:r>
            <a:endParaRPr lang="en-US" sz="2000" dirty="0"/>
          </a:p>
          <a:p>
            <a:r>
              <a:rPr lang="fi-FI" sz="2000" dirty="0" err="1" smtClean="0"/>
              <a:t>Review</a:t>
            </a:r>
            <a:r>
              <a:rPr lang="fi-FI" sz="2000" dirty="0" smtClean="0"/>
              <a:t> </a:t>
            </a:r>
            <a:r>
              <a:rPr lang="en-US" sz="2000" i="1" dirty="0"/>
              <a:t>Scatter charts and bubble charts in Power BI (Tutorial</a:t>
            </a:r>
            <a:r>
              <a:rPr lang="en-US" sz="2000" i="1" dirty="0" smtClean="0"/>
              <a:t>)</a:t>
            </a:r>
            <a:r>
              <a:rPr lang="en-US" sz="2000" dirty="0"/>
              <a:t> (</a:t>
            </a:r>
            <a:r>
              <a:rPr lang="en-US" sz="2000" dirty="0">
                <a:hlinkClick r:id="rId3"/>
              </a:rPr>
              <a:t>https://powerbi.microsoft.com/en-us/documentation/powerbi-service-tutorial-scatter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smtClean="0"/>
              <a:t>)</a:t>
            </a:r>
          </a:p>
          <a:p>
            <a:pPr lvl="1"/>
            <a:r>
              <a:rPr lang="en-US" sz="1600" dirty="0" smtClean="0"/>
              <a:t>”</a:t>
            </a:r>
            <a:r>
              <a:rPr lang="en-US" sz="1600" dirty="0"/>
              <a:t>you can create a field that concatenates your X and Y values together into something unique per point . . . Use the Query Editor to add an Index Column to your dataset. Then add this column to the Details [or Legend] area of your </a:t>
            </a:r>
            <a:r>
              <a:rPr lang="en-US" sz="1600" dirty="0" smtClean="0"/>
              <a:t>visualization”</a:t>
            </a:r>
          </a:p>
          <a:p>
            <a:pPr lvl="1"/>
            <a:r>
              <a:rPr lang="fi-FI" sz="1600" dirty="0" smtClean="0"/>
              <a:t>If it is </a:t>
            </a:r>
            <a:r>
              <a:rPr lang="fi-FI" sz="1600" dirty="0" err="1" smtClean="0"/>
              <a:t>not</a:t>
            </a:r>
            <a:r>
              <a:rPr lang="fi-FI" sz="1600" dirty="0" smtClean="0"/>
              <a:t> </a:t>
            </a:r>
            <a:r>
              <a:rPr lang="fi-FI" sz="1600" dirty="0" err="1" smtClean="0"/>
              <a:t>allowed</a:t>
            </a:r>
            <a:r>
              <a:rPr lang="fi-FI" sz="1600" dirty="0" smtClean="0"/>
              <a:t> to </a:t>
            </a:r>
            <a:r>
              <a:rPr lang="fi-FI" sz="1600" dirty="0" err="1" smtClean="0"/>
              <a:t>edit</a:t>
            </a:r>
            <a:r>
              <a:rPr lang="fi-FI" sz="1600" dirty="0" smtClean="0"/>
              <a:t> </a:t>
            </a:r>
            <a:r>
              <a:rPr lang="fi-FI" sz="1600" dirty="0" err="1" smtClean="0"/>
              <a:t>queries</a:t>
            </a:r>
            <a:r>
              <a:rPr lang="fi-FI" sz="1600" dirty="0" smtClean="0"/>
              <a:t> </a:t>
            </a:r>
            <a:r>
              <a:rPr lang="fi-FI" sz="1600" dirty="0" err="1" smtClean="0"/>
              <a:t>then</a:t>
            </a:r>
            <a:r>
              <a:rPr lang="fi-FI" sz="1600" dirty="0" smtClean="0"/>
              <a:t> </a:t>
            </a:r>
            <a:r>
              <a:rPr lang="fi-FI" sz="1600" dirty="0" err="1" smtClean="0"/>
              <a:t>you</a:t>
            </a:r>
            <a:r>
              <a:rPr lang="fi-FI" sz="1600" dirty="0" smtClean="0"/>
              <a:t> </a:t>
            </a:r>
            <a:r>
              <a:rPr lang="fi-FI" sz="1600" dirty="0" err="1" smtClean="0"/>
              <a:t>will</a:t>
            </a:r>
            <a:r>
              <a:rPr lang="fi-FI" sz="1600" dirty="0" smtClean="0"/>
              <a:t> </a:t>
            </a:r>
            <a:r>
              <a:rPr lang="fi-FI" sz="1600" dirty="0" err="1" smtClean="0"/>
              <a:t>create</a:t>
            </a:r>
            <a:r>
              <a:rPr lang="fi-FI" sz="1600" dirty="0" smtClean="0"/>
              <a:t> an </a:t>
            </a:r>
            <a:r>
              <a:rPr lang="fi-FI" sz="1600" dirty="0" err="1" smtClean="0"/>
              <a:t>index</a:t>
            </a:r>
            <a:r>
              <a:rPr lang="fi-FI" sz="1600" dirty="0" smtClean="0"/>
              <a:t> </a:t>
            </a:r>
            <a:r>
              <a:rPr lang="fi-FI" sz="1600" dirty="0" err="1" smtClean="0"/>
              <a:t>within</a:t>
            </a:r>
            <a:r>
              <a:rPr lang="fi-FI" sz="1600" dirty="0" smtClean="0"/>
              <a:t> </a:t>
            </a:r>
            <a:r>
              <a:rPr lang="fi-FI" sz="1600" dirty="0" err="1" smtClean="0"/>
              <a:t>the</a:t>
            </a:r>
            <a:r>
              <a:rPr lang="fi-FI" sz="1600" dirty="0" smtClean="0"/>
              <a:t> </a:t>
            </a:r>
            <a:r>
              <a:rPr lang="fi-FI" sz="1600" dirty="0" err="1" smtClean="0"/>
              <a:t>following</a:t>
            </a:r>
            <a:r>
              <a:rPr lang="fi-FI" sz="1600" dirty="0"/>
              <a:t> (</a:t>
            </a:r>
            <a:r>
              <a:rPr lang="fi-FI" sz="1600" dirty="0">
                <a:hlinkClick r:id="rId4"/>
              </a:rPr>
              <a:t>http://</a:t>
            </a:r>
            <a:r>
              <a:rPr lang="fi-FI" sz="1600" dirty="0" smtClean="0">
                <a:hlinkClick r:id="rId4"/>
              </a:rPr>
              <a:t>community.powerbi.com/t5/Desktop/Add-an-index-column-to-a-summarised-table/td-p/204905</a:t>
            </a:r>
            <a:r>
              <a:rPr lang="fi-FI" sz="1600" dirty="0" smtClean="0"/>
              <a:t>)</a:t>
            </a:r>
          </a:p>
          <a:p>
            <a:pPr marL="9144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Index = CALCULATE (</a:t>
            </a:r>
          </a:p>
          <a:p>
            <a:pPr marL="9144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COUNTROWS ('presidents');</a:t>
            </a:r>
          </a:p>
          <a:p>
            <a:pPr marL="9144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FILTER (</a:t>
            </a:r>
          </a:p>
          <a:p>
            <a:pPr marL="9144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'presidents';</a:t>
            </a:r>
          </a:p>
          <a:p>
            <a:pPr marL="9144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'presidents'[Date Index] &lt;= EARLIER ( presidents[Date Index])</a:t>
            </a:r>
          </a:p>
          <a:p>
            <a:pPr marL="9144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pPr marL="9144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/>
              <a:t>Illustrate the following:</a:t>
            </a:r>
          </a:p>
          <a:p>
            <a:pPr lvl="1"/>
            <a:r>
              <a:rPr lang="fi-FI" sz="1600" dirty="0" err="1" smtClean="0"/>
              <a:t>Relatioships</a:t>
            </a:r>
            <a:r>
              <a:rPr lang="fi-FI" sz="1600" dirty="0" smtClean="0"/>
              <a:t> </a:t>
            </a:r>
            <a:r>
              <a:rPr lang="fi-FI" sz="1600" dirty="0" err="1"/>
              <a:t>among</a:t>
            </a:r>
            <a:r>
              <a:rPr lang="fi-FI" sz="1600" dirty="0"/>
              <a:t> </a:t>
            </a:r>
            <a:r>
              <a:rPr lang="fi-FI" sz="1600" dirty="0" err="1" smtClean="0"/>
              <a:t>measures</a:t>
            </a:r>
            <a:r>
              <a:rPr lang="fi-FI" sz="1600" dirty="0"/>
              <a:t> </a:t>
            </a:r>
            <a:r>
              <a:rPr lang="fi-FI" sz="1600" dirty="0" smtClean="0"/>
              <a:t>(i.e., </a:t>
            </a:r>
            <a:r>
              <a:rPr lang="en-US" sz="1600" dirty="0"/>
              <a:t>behave in relation to one </a:t>
            </a:r>
            <a:r>
              <a:rPr lang="en-US" sz="1600" dirty="0" smtClean="0"/>
              <a:t>another)</a:t>
            </a:r>
          </a:p>
          <a:p>
            <a:pPr lvl="1"/>
            <a:endParaRPr lang="fi-FI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748" y="127363"/>
            <a:ext cx="5556069" cy="22528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873" y="2380257"/>
            <a:ext cx="3979818" cy="2227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2931" y="4633151"/>
            <a:ext cx="2297702" cy="207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7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68" y="165355"/>
            <a:ext cx="5371012" cy="1226819"/>
          </a:xfrm>
        </p:spPr>
        <p:txBody>
          <a:bodyPr>
            <a:normAutofit fontScale="90000"/>
          </a:bodyPr>
          <a:lstStyle/>
          <a:p>
            <a:r>
              <a:rPr lang="fi-FI" dirty="0" smtClean="0"/>
              <a:t>34.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aware</a:t>
            </a:r>
            <a:r>
              <a:rPr lang="fi-FI" dirty="0" smtClean="0"/>
              <a:t> NLP and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word</a:t>
            </a:r>
            <a:r>
              <a:rPr lang="fi-FI" dirty="0" smtClean="0"/>
              <a:t> </a:t>
            </a:r>
            <a:r>
              <a:rPr lang="fi-FI" dirty="0" err="1" smtClean="0"/>
              <a:t>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868" y="1449977"/>
            <a:ext cx="5251161" cy="2508069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Review </a:t>
            </a:r>
            <a:r>
              <a:rPr lang="en-US" sz="2400" i="1" dirty="0"/>
              <a:t>Introduction to Natural Language Processing</a:t>
            </a:r>
            <a:r>
              <a:rPr lang="en-US" sz="2400" dirty="0"/>
              <a:t> (</a:t>
            </a:r>
            <a:r>
              <a:rPr lang="en-US" sz="2400" u="sng" dirty="0">
                <a:hlinkClick r:id="rId2"/>
              </a:rPr>
              <a:t>https://www.datascience.com/learn-data-science/fundamentals/introduction-to-natural-language-processing-lexical-units-data-science</a:t>
            </a:r>
            <a:r>
              <a:rPr lang="en-US" sz="2400" u="sng" dirty="0"/>
              <a:t>)</a:t>
            </a:r>
            <a:endParaRPr lang="en-US" sz="1800" dirty="0"/>
          </a:p>
          <a:p>
            <a:r>
              <a:rPr lang="fi-FI" sz="2400" dirty="0" err="1" smtClean="0"/>
              <a:t>Upload</a:t>
            </a:r>
            <a:r>
              <a:rPr lang="fi-FI" sz="2400" dirty="0" smtClean="0"/>
              <a:t> </a:t>
            </a:r>
            <a:r>
              <a:rPr lang="fi-FI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Word </a:t>
            </a:r>
            <a:r>
              <a:rPr lang="fi-FI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cloud.pbix</a:t>
            </a:r>
            <a:r>
              <a:rPr lang="fi-FI" sz="2400" dirty="0" smtClean="0"/>
              <a:t> </a:t>
            </a:r>
            <a:r>
              <a:rPr lang="fi-FI" sz="2400" dirty="0" err="1" smtClean="0"/>
              <a:t>from</a:t>
            </a:r>
            <a:r>
              <a:rPr lang="fi-FI" sz="2400" dirty="0" smtClean="0"/>
              <a:t> Moodle </a:t>
            </a:r>
          </a:p>
          <a:p>
            <a:r>
              <a:rPr lang="fi-FI" sz="2400" dirty="0" err="1" smtClean="0"/>
              <a:t>Change</a:t>
            </a:r>
            <a:r>
              <a:rPr lang="fi-FI" sz="2400" dirty="0"/>
              <a:t> </a:t>
            </a:r>
            <a:r>
              <a:rPr lang="fi-FI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i-FI" sz="2400" dirty="0" smtClean="0"/>
              <a:t> </a:t>
            </a:r>
            <a:r>
              <a:rPr lang="fi-FI" sz="2400" dirty="0" err="1" smtClean="0"/>
              <a:t>options</a:t>
            </a:r>
            <a:r>
              <a:rPr lang="fi-FI" sz="2400" dirty="0" smtClean="0"/>
              <a:t> and </a:t>
            </a:r>
            <a:r>
              <a:rPr lang="fi-FI" sz="2400" dirty="0" err="1" smtClean="0"/>
              <a:t>learn</a:t>
            </a:r>
            <a:r>
              <a:rPr lang="fi-FI" sz="2400" dirty="0" smtClean="0"/>
              <a:t> to </a:t>
            </a:r>
            <a:r>
              <a:rPr lang="fi-FI" sz="2400" dirty="0" err="1" smtClean="0"/>
              <a:t>form</a:t>
            </a:r>
            <a:r>
              <a:rPr lang="fi-FI" sz="2400" dirty="0" smtClean="0"/>
              <a:t> </a:t>
            </a:r>
            <a:r>
              <a:rPr lang="fi-FI" sz="2400" dirty="0" err="1" smtClean="0"/>
              <a:t>word</a:t>
            </a:r>
            <a:r>
              <a:rPr lang="fi-FI" sz="2400" dirty="0" smtClean="0"/>
              <a:t> </a:t>
            </a:r>
            <a:r>
              <a:rPr lang="fi-FI" sz="2400" dirty="0" err="1" smtClean="0"/>
              <a:t>cloud</a:t>
            </a:r>
            <a:endParaRPr lang="fi-FI" sz="2400" dirty="0" smtClean="0"/>
          </a:p>
          <a:p>
            <a:endParaRPr lang="fi-FI" sz="2400" dirty="0"/>
          </a:p>
          <a:p>
            <a:endParaRPr lang="fi-FI" sz="2400" dirty="0"/>
          </a:p>
          <a:p>
            <a:endParaRPr lang="fi-FI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098" y="627172"/>
            <a:ext cx="5912440" cy="2695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797" y="4073651"/>
            <a:ext cx="8707484" cy="247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6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11258006" cy="1325563"/>
          </a:xfrm>
        </p:spPr>
        <p:txBody>
          <a:bodyPr/>
          <a:lstStyle/>
          <a:p>
            <a:r>
              <a:rPr lang="fi-FI" dirty="0" smtClean="0"/>
              <a:t>35.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dirty="0" err="1" smtClean="0"/>
              <a:t>compare</a:t>
            </a:r>
            <a:r>
              <a:rPr lang="fi-FI" dirty="0" smtClean="0"/>
              <a:t> </a:t>
            </a:r>
            <a:r>
              <a:rPr lang="fi-FI" dirty="0" err="1" smtClean="0"/>
              <a:t>accuracies</a:t>
            </a:r>
            <a:r>
              <a:rPr lang="fi-FI" dirty="0" smtClean="0"/>
              <a:t> of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classifiers</a:t>
            </a:r>
            <a:r>
              <a:rPr lang="fi-FI" dirty="0" smtClean="0"/>
              <a:t> (</a:t>
            </a:r>
            <a:r>
              <a:rPr lang="fi-FI" dirty="0" err="1" smtClean="0"/>
              <a:t>neural</a:t>
            </a:r>
            <a:r>
              <a:rPr lang="fi-FI" dirty="0" smtClean="0"/>
              <a:t> </a:t>
            </a:r>
            <a:r>
              <a:rPr lang="fi-FI" dirty="0" err="1" smtClean="0"/>
              <a:t>network</a:t>
            </a:r>
            <a:r>
              <a:rPr lang="fi-FI" dirty="0" smtClean="0"/>
              <a:t> and </a:t>
            </a:r>
            <a:r>
              <a:rPr lang="fi-FI" dirty="0" err="1" smtClean="0"/>
              <a:t>decision</a:t>
            </a:r>
            <a:r>
              <a:rPr lang="fi-FI" dirty="0" smtClean="0"/>
              <a:t> </a:t>
            </a:r>
            <a:r>
              <a:rPr lang="fi-FI" dirty="0" err="1" smtClean="0"/>
              <a:t>tree</a:t>
            </a:r>
            <a:r>
              <a:rPr lang="fi-FI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604406"/>
            <a:ext cx="4948646" cy="4831228"/>
          </a:xfrm>
        </p:spPr>
        <p:txBody>
          <a:bodyPr>
            <a:normAutofit/>
          </a:bodyPr>
          <a:lstStyle/>
          <a:p>
            <a:r>
              <a:rPr lang="fi-FI" sz="3200" dirty="0" err="1"/>
              <a:t>Upload</a:t>
            </a:r>
            <a:r>
              <a:rPr lang="fi-FI" sz="3200" dirty="0"/>
              <a:t> </a:t>
            </a:r>
            <a:r>
              <a:rPr lang="fi-FI" sz="3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Neural</a:t>
            </a:r>
            <a:r>
              <a:rPr lang="fi-FI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i-FI" sz="3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etwork.pbix</a:t>
            </a:r>
            <a:r>
              <a:rPr lang="fi-FI" sz="3200" b="1" dirty="0" smtClean="0"/>
              <a:t> </a:t>
            </a:r>
            <a:r>
              <a:rPr lang="fi-FI" sz="3200" dirty="0" err="1"/>
              <a:t>from</a:t>
            </a:r>
            <a:r>
              <a:rPr lang="fi-FI" sz="3200" dirty="0"/>
              <a:t> Moodle </a:t>
            </a:r>
            <a:endParaRPr lang="fi-FI" sz="3200" dirty="0" smtClean="0"/>
          </a:p>
          <a:p>
            <a:r>
              <a:rPr lang="fi-FI" sz="3200" dirty="0" smtClean="0"/>
              <a:t>Make </a:t>
            </a:r>
            <a:r>
              <a:rPr lang="fi-FI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i-FI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esicion</a:t>
            </a:r>
            <a:r>
              <a:rPr lang="fi-FI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endParaRPr lang="fi-FI" sz="3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3200" dirty="0" err="1" smtClean="0"/>
              <a:t>Compare</a:t>
            </a:r>
            <a:r>
              <a:rPr lang="fi-FI" sz="3200" dirty="0" smtClean="0"/>
              <a:t> </a:t>
            </a:r>
            <a:r>
              <a:rPr lang="fi-FI" sz="3200" dirty="0" err="1" smtClean="0"/>
              <a:t>the</a:t>
            </a:r>
            <a:r>
              <a:rPr lang="fi-FI" sz="3200" dirty="0" smtClean="0"/>
              <a:t> </a:t>
            </a:r>
            <a:r>
              <a:rPr lang="fi-FI" sz="3200" dirty="0" err="1" smtClean="0"/>
              <a:t>classifiers</a:t>
            </a:r>
            <a:r>
              <a:rPr lang="fi-FI" sz="3200" dirty="0" smtClean="0"/>
              <a:t> </a:t>
            </a:r>
            <a:r>
              <a:rPr lang="fi-FI" sz="3200" dirty="0" err="1" smtClean="0"/>
              <a:t>within</a:t>
            </a:r>
            <a:r>
              <a:rPr lang="fi-FI" sz="3200" dirty="0" smtClean="0"/>
              <a:t> </a:t>
            </a:r>
            <a:r>
              <a:rPr lang="fi-FI" sz="3200" dirty="0" err="1" smtClean="0"/>
              <a:t>accuracy</a:t>
            </a: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086" y="1861482"/>
            <a:ext cx="4484234" cy="4317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320" y="2130655"/>
            <a:ext cx="1916566" cy="31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3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6539594" cy="1325563"/>
          </a:xfrm>
        </p:spPr>
        <p:txBody>
          <a:bodyPr/>
          <a:lstStyle/>
          <a:p>
            <a:r>
              <a:rPr lang="fi-FI" dirty="0" smtClean="0"/>
              <a:t>36. </a:t>
            </a:r>
            <a:r>
              <a:rPr lang="fi-FI" dirty="0" err="1" smtClean="0"/>
              <a:t>From</a:t>
            </a:r>
            <a:r>
              <a:rPr lang="fi-FI" dirty="0" smtClean="0"/>
              <a:t> </a:t>
            </a:r>
            <a:r>
              <a:rPr lang="fi-FI" dirty="0" err="1" smtClean="0"/>
              <a:t>trees</a:t>
            </a:r>
            <a:r>
              <a:rPr lang="fi-FI" dirty="0" smtClean="0"/>
              <a:t> to </a:t>
            </a:r>
            <a:r>
              <a:rPr lang="fi-FI" dirty="0" err="1" smtClean="0"/>
              <a:t>networks</a:t>
            </a:r>
            <a:r>
              <a:rPr lang="fi-FI" dirty="0" smtClean="0"/>
              <a:t> –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aware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854926"/>
            <a:ext cx="5993674" cy="45807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Review the video </a:t>
            </a:r>
            <a:r>
              <a:rPr lang="en-US" sz="2400" i="1" dirty="0" smtClean="0"/>
              <a:t>A </a:t>
            </a:r>
            <a:r>
              <a:rPr lang="en-US" sz="2400" i="1" dirty="0"/>
              <a:t>visual history of human </a:t>
            </a:r>
            <a:r>
              <a:rPr lang="en-US" sz="2400" i="1" dirty="0" smtClean="0"/>
              <a:t>knowledge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u="sng" dirty="0" smtClean="0">
                <a:hlinkClick r:id="rId2"/>
              </a:rPr>
              <a:t>https</a:t>
            </a:r>
            <a:r>
              <a:rPr lang="en-US" sz="2400" u="sng" dirty="0">
                <a:hlinkClick r:id="rId2"/>
              </a:rPr>
              <a:t>://</a:t>
            </a:r>
            <a:r>
              <a:rPr lang="en-US" sz="2400" u="sng" dirty="0" smtClean="0">
                <a:hlinkClick r:id="rId2"/>
              </a:rPr>
              <a:t>www.ted.com/talks/manuel_lima_a_visual_history_of_human_knowledge</a:t>
            </a:r>
            <a:r>
              <a:rPr lang="en-US" sz="2400" dirty="0"/>
              <a:t>)</a:t>
            </a:r>
            <a:endParaRPr lang="en-US" sz="2400" dirty="0" smtClean="0"/>
          </a:p>
          <a:p>
            <a:r>
              <a:rPr lang="en-US" sz="2400" dirty="0" smtClean="0"/>
              <a:t>Review </a:t>
            </a:r>
            <a:r>
              <a:rPr lang="en-US" sz="2400" i="1" dirty="0" smtClean="0"/>
              <a:t>Neural network zoo </a:t>
            </a:r>
            <a:r>
              <a:rPr lang="en-US" sz="2400" dirty="0" smtClean="0"/>
              <a:t>(</a:t>
            </a:r>
            <a:r>
              <a:rPr lang="en-US" sz="2400" u="sng" dirty="0" smtClean="0">
                <a:hlinkClick r:id="rId3"/>
              </a:rPr>
              <a:t>http</a:t>
            </a:r>
            <a:r>
              <a:rPr lang="en-US" sz="2400" u="sng" dirty="0">
                <a:hlinkClick r:id="rId3"/>
              </a:rPr>
              <a:t>://www.asimovinstitute.org/neural-network-zoo</a:t>
            </a:r>
            <a:r>
              <a:rPr lang="en-US" sz="2400" u="sng" dirty="0" smtClean="0">
                <a:hlinkClick r:id="rId3"/>
              </a:rPr>
              <a:t>/</a:t>
            </a:r>
            <a:r>
              <a:rPr lang="en-US" sz="1800" dirty="0"/>
              <a:t> </a:t>
            </a:r>
            <a:r>
              <a:rPr lang="en-US" sz="2400" dirty="0" smtClean="0"/>
              <a:t>)</a:t>
            </a:r>
          </a:p>
          <a:p>
            <a:r>
              <a:rPr lang="fi-FI" sz="2400" dirty="0" err="1" smtClean="0"/>
              <a:t>Explain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differences</a:t>
            </a:r>
            <a:r>
              <a:rPr lang="fi-FI" sz="2400" dirty="0" smtClean="0"/>
              <a:t> </a:t>
            </a:r>
            <a:r>
              <a:rPr lang="fi-FI" sz="2400" dirty="0" err="1" smtClean="0"/>
              <a:t>between</a:t>
            </a:r>
            <a:r>
              <a:rPr lang="fi-FI" sz="2400" dirty="0" smtClean="0"/>
              <a:t> </a:t>
            </a:r>
            <a:r>
              <a:rPr lang="fi-FI" sz="2400" dirty="0" err="1" smtClean="0"/>
              <a:t>trees</a:t>
            </a:r>
            <a:r>
              <a:rPr lang="fi-FI" sz="2400" dirty="0" smtClean="0"/>
              <a:t> and </a:t>
            </a:r>
            <a:r>
              <a:rPr lang="fi-FI" sz="2400" dirty="0" err="1" smtClean="0"/>
              <a:t>networks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033" y="390389"/>
            <a:ext cx="42291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8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5910943" cy="1325563"/>
          </a:xfrm>
        </p:spPr>
        <p:txBody>
          <a:bodyPr/>
          <a:lstStyle/>
          <a:p>
            <a:r>
              <a:rPr lang="fi-FI" dirty="0" smtClean="0"/>
              <a:t>37. </a:t>
            </a:r>
            <a:r>
              <a:rPr lang="fi-FI" dirty="0" err="1" smtClean="0"/>
              <a:t>Learn</a:t>
            </a:r>
            <a:r>
              <a:rPr lang="fi-FI" dirty="0" smtClean="0"/>
              <a:t> regression </a:t>
            </a:r>
            <a:r>
              <a:rPr lang="fi-FI" dirty="0" err="1" smtClean="0"/>
              <a:t>within</a:t>
            </a:r>
            <a:r>
              <a:rPr lang="fi-FI" dirty="0" smtClean="0"/>
              <a:t> </a:t>
            </a:r>
            <a:r>
              <a:rPr lang="fi-FI" dirty="0"/>
              <a:t>E</a:t>
            </a:r>
            <a:r>
              <a:rPr lang="fi-FI" dirty="0" smtClean="0"/>
              <a:t>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854926"/>
            <a:ext cx="6964680" cy="458070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Review (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www.wikihow.com/Sample/Regression-Analysis</a:t>
            </a:r>
            <a:r>
              <a:rPr lang="en-US" sz="2400" dirty="0" smtClean="0"/>
              <a:t>) and (</a:t>
            </a:r>
            <a:r>
              <a:rPr lang="en-US" sz="2400" u="sng" dirty="0" smtClean="0">
                <a:hlinkClick r:id="rId3"/>
              </a:rPr>
              <a:t>https</a:t>
            </a:r>
            <a:r>
              <a:rPr lang="en-US" sz="2400" u="sng" dirty="0">
                <a:hlinkClick r:id="rId3"/>
              </a:rPr>
              <a:t>://</a:t>
            </a:r>
            <a:r>
              <a:rPr lang="en-US" sz="2400" u="sng" dirty="0" smtClean="0">
                <a:hlinkClick r:id="rId3"/>
              </a:rPr>
              <a:t>www.wikihow.com/Sample/Regression-Analysis-for-Blood-Pressure</a:t>
            </a:r>
            <a:r>
              <a:rPr lang="en-US" sz="2400" dirty="0" smtClean="0"/>
              <a:t>)</a:t>
            </a:r>
          </a:p>
          <a:p>
            <a:r>
              <a:rPr lang="fi-FI" sz="2400" dirty="0" err="1" smtClean="0"/>
              <a:t>Review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video </a:t>
            </a:r>
            <a:r>
              <a:rPr lang="en-US" sz="2400" dirty="0" smtClean="0"/>
              <a:t>Explanation </a:t>
            </a:r>
            <a:r>
              <a:rPr lang="en-US" sz="2400" dirty="0"/>
              <a:t>of Regression Analysis Results (</a:t>
            </a:r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www.youtube.com/watch?v=c5blVUkkjTM</a:t>
            </a:r>
            <a:r>
              <a:rPr lang="en-US" sz="2400" dirty="0" smtClean="0"/>
              <a:t>)</a:t>
            </a:r>
            <a:endParaRPr lang="fi-FI" sz="2400" dirty="0" smtClean="0"/>
          </a:p>
          <a:p>
            <a:r>
              <a:rPr lang="fi-FI" sz="2400" dirty="0" err="1" smtClean="0"/>
              <a:t>Use</a:t>
            </a:r>
            <a:r>
              <a:rPr lang="fi-FI" sz="2400" dirty="0" smtClean="0"/>
              <a:t> </a:t>
            </a:r>
            <a:r>
              <a:rPr lang="fi-FI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fi-FI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 err="1" smtClean="0"/>
              <a:t>from</a:t>
            </a:r>
            <a:r>
              <a:rPr lang="fi-FI" sz="2400" dirty="0" smtClean="0"/>
              <a:t> Moodle and </a:t>
            </a:r>
            <a:r>
              <a:rPr lang="fi-FI" sz="2400" dirty="0" err="1" smtClean="0"/>
              <a:t>make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regression </a:t>
            </a:r>
            <a:r>
              <a:rPr lang="fi-FI" sz="2400" dirty="0" err="1" smtClean="0"/>
              <a:t>that</a:t>
            </a:r>
            <a:r>
              <a:rPr lang="fi-FI" sz="2400" dirty="0" smtClean="0"/>
              <a:t> </a:t>
            </a:r>
            <a:r>
              <a:rPr lang="fi-FI" sz="2400" dirty="0" err="1" smtClean="0"/>
              <a:t>predict</a:t>
            </a:r>
            <a:r>
              <a:rPr lang="fi-FI" sz="2400" dirty="0" smtClean="0"/>
              <a:t> </a:t>
            </a:r>
            <a:r>
              <a:rPr lang="fi-FI" sz="24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University</a:t>
            </a:r>
            <a:r>
              <a:rPr lang="fi-FI" sz="2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endParaRPr lang="en-US" sz="2400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400" dirty="0" err="1" smtClean="0"/>
              <a:t>Explain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results</a:t>
            </a:r>
            <a:r>
              <a:rPr lang="fi-FI" sz="2400" dirty="0" smtClean="0"/>
              <a:t> of </a:t>
            </a:r>
            <a:r>
              <a:rPr lang="fi-FI" sz="2400" dirty="0" err="1" smtClean="0"/>
              <a:t>the</a:t>
            </a:r>
            <a:r>
              <a:rPr lang="fi-FI" sz="2400" dirty="0" smtClean="0"/>
              <a:t> regression</a:t>
            </a:r>
          </a:p>
          <a:p>
            <a:r>
              <a:rPr lang="fi-FI" sz="2400" dirty="0" err="1" smtClean="0"/>
              <a:t>Review</a:t>
            </a:r>
            <a:r>
              <a:rPr lang="fi-FI" sz="2400" dirty="0"/>
              <a:t> </a:t>
            </a:r>
            <a:r>
              <a:rPr lang="fi-FI" sz="2400" dirty="0">
                <a:hlinkClick r:id="rId5"/>
              </a:rPr>
              <a:t>http://</a:t>
            </a:r>
            <a:r>
              <a:rPr lang="fi-FI" sz="2400" dirty="0" smtClean="0">
                <a:hlinkClick r:id="rId5"/>
              </a:rPr>
              <a:t>keydifferences.com/difference-between-correlation-and-regression.html</a:t>
            </a:r>
            <a:endParaRPr lang="fi-FI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4157" y="2146012"/>
            <a:ext cx="3370217" cy="20963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4157" y="4315856"/>
            <a:ext cx="3332117" cy="2119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317" y="498813"/>
            <a:ext cx="5094923" cy="131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1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646" y="234497"/>
            <a:ext cx="10515600" cy="801823"/>
          </a:xfrm>
        </p:spPr>
        <p:txBody>
          <a:bodyPr/>
          <a:lstStyle/>
          <a:p>
            <a:r>
              <a:rPr lang="fi-FI" dirty="0"/>
              <a:t>3</a:t>
            </a:r>
            <a:r>
              <a:rPr lang="fi-FI" dirty="0" smtClean="0"/>
              <a:t>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charateristics</a:t>
            </a:r>
            <a:r>
              <a:rPr lang="fi-FI" dirty="0" smtClean="0"/>
              <a:t> of data </a:t>
            </a:r>
            <a:r>
              <a:rPr lang="fi-FI" dirty="0" err="1" smtClean="0"/>
              <a:t>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240" y="1739447"/>
            <a:ext cx="2973977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Review </a:t>
            </a:r>
            <a:r>
              <a:rPr lang="en-US" i="1" dirty="0" smtClean="0"/>
              <a:t>UCI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http://archive.ics.uci.edu/ml</a:t>
            </a:r>
            <a:endParaRPr lang="en-US" dirty="0" smtClean="0"/>
          </a:p>
          <a:p>
            <a:r>
              <a:rPr lang="en-US" dirty="0"/>
              <a:t>Review </a:t>
            </a:r>
            <a:r>
              <a:rPr lang="en-US" i="1" dirty="0"/>
              <a:t>MOD</a:t>
            </a:r>
            <a:r>
              <a:rPr lang="en-US" dirty="0"/>
              <a:t> </a:t>
            </a:r>
            <a:r>
              <a:rPr lang="en-US" u="sng" dirty="0">
                <a:hlinkClick r:id="rId3"/>
              </a:rPr>
              <a:t>http://mod.rapidminer.com/#</a:t>
            </a:r>
            <a:r>
              <a:rPr lang="en-US" u="sng" dirty="0" smtClean="0">
                <a:hlinkClick r:id="rId3"/>
              </a:rPr>
              <a:t>app</a:t>
            </a:r>
            <a:endParaRPr lang="fi-FI" dirty="0"/>
          </a:p>
          <a:p>
            <a:r>
              <a:rPr lang="fi-FI" dirty="0" err="1" smtClean="0"/>
              <a:t>Compare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characteristics</a:t>
            </a:r>
            <a:r>
              <a:rPr lang="fi-FI" dirty="0" smtClean="0"/>
              <a:t> of </a:t>
            </a:r>
            <a:r>
              <a:rPr lang="fi-FI" i="1" dirty="0" smtClean="0"/>
              <a:t>MOD</a:t>
            </a:r>
            <a:r>
              <a:rPr lang="fi-FI" dirty="0" smtClean="0"/>
              <a:t> and </a:t>
            </a:r>
            <a:r>
              <a:rPr lang="fi-FI" i="1" dirty="0" smtClean="0"/>
              <a:t>UCI</a:t>
            </a:r>
            <a:r>
              <a:rPr lang="fi-FI" dirty="0" smtClean="0"/>
              <a:t> (i.e., </a:t>
            </a:r>
            <a:r>
              <a:rPr lang="fi-FI" dirty="0" err="1" smtClean="0"/>
              <a:t>similarities</a:t>
            </a:r>
            <a:r>
              <a:rPr lang="fi-FI" dirty="0" smtClean="0"/>
              <a:t> and </a:t>
            </a:r>
            <a:r>
              <a:rPr lang="fi-FI" dirty="0" err="1" smtClean="0"/>
              <a:t>differences</a:t>
            </a:r>
            <a:r>
              <a:rPr lang="fi-FI" dirty="0" smtClean="0"/>
              <a:t>)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619" y="1351444"/>
            <a:ext cx="1760088" cy="4981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6849" y="682968"/>
            <a:ext cx="1317482" cy="58430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01971" y="959558"/>
            <a:ext cx="4688589" cy="569386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i-FI" sz="2800" dirty="0" err="1" smtClean="0"/>
              <a:t>Similarities</a:t>
            </a:r>
            <a:r>
              <a:rPr lang="fi-FI" sz="2800" dirty="0" smtClean="0"/>
              <a:t>:</a:t>
            </a:r>
          </a:p>
          <a:p>
            <a:r>
              <a:rPr lang="fi-FI" sz="2800" dirty="0" err="1" smtClean="0"/>
              <a:t>instances</a:t>
            </a:r>
            <a:r>
              <a:rPr lang="fi-FI" sz="2800" dirty="0" smtClean="0"/>
              <a:t>/</a:t>
            </a:r>
            <a:r>
              <a:rPr lang="fi-FI" sz="2800" dirty="0" err="1" smtClean="0"/>
              <a:t>rows</a:t>
            </a:r>
            <a:r>
              <a:rPr lang="fi-FI" sz="2800" dirty="0" smtClean="0"/>
              <a:t>, </a:t>
            </a:r>
            <a:r>
              <a:rPr lang="fi-FI" sz="2800" dirty="0" err="1" smtClean="0"/>
              <a:t>attributes</a:t>
            </a:r>
            <a:r>
              <a:rPr lang="fi-FI" sz="2800" dirty="0" smtClean="0"/>
              <a:t>/</a:t>
            </a:r>
            <a:r>
              <a:rPr lang="fi-FI" sz="2800" dirty="0" err="1" smtClean="0"/>
              <a:t>columns</a:t>
            </a:r>
            <a:r>
              <a:rPr lang="fi-FI" sz="2800" dirty="0" smtClean="0"/>
              <a:t>, </a:t>
            </a:r>
            <a:r>
              <a:rPr lang="fi-FI" sz="2800" dirty="0" err="1" smtClean="0"/>
              <a:t>categorical</a:t>
            </a:r>
            <a:r>
              <a:rPr lang="fi-FI" sz="2800" dirty="0" smtClean="0"/>
              <a:t> and </a:t>
            </a:r>
            <a:r>
              <a:rPr lang="fi-FI" sz="2800" dirty="0" err="1" smtClean="0"/>
              <a:t>numerical</a:t>
            </a:r>
            <a:r>
              <a:rPr lang="fi-FI" sz="2800" dirty="0" smtClean="0"/>
              <a:t> </a:t>
            </a:r>
            <a:r>
              <a:rPr lang="fi-FI" sz="2800" dirty="0" err="1" smtClean="0"/>
              <a:t>types</a:t>
            </a:r>
            <a:r>
              <a:rPr lang="fi-FI" sz="2800" dirty="0" smtClean="0"/>
              <a:t>, </a:t>
            </a:r>
            <a:r>
              <a:rPr lang="fi-FI" sz="2800" dirty="0" err="1" smtClean="0"/>
              <a:t>number</a:t>
            </a:r>
            <a:r>
              <a:rPr lang="fi-FI" sz="2800" dirty="0" smtClean="0"/>
              <a:t> of </a:t>
            </a:r>
            <a:r>
              <a:rPr lang="fi-FI" sz="2800" dirty="0" err="1" smtClean="0"/>
              <a:t>columns</a:t>
            </a:r>
            <a:r>
              <a:rPr lang="fi-FI" sz="2800" dirty="0" smtClean="0"/>
              <a:t> and # </a:t>
            </a:r>
            <a:r>
              <a:rPr lang="fi-FI" sz="2800" dirty="0" err="1" smtClean="0"/>
              <a:t>attributes</a:t>
            </a:r>
            <a:r>
              <a:rPr lang="fi-FI" sz="2800" dirty="0" smtClean="0"/>
              <a:t>,</a:t>
            </a:r>
          </a:p>
          <a:p>
            <a:r>
              <a:rPr lang="fi-FI" sz="2800" dirty="0" err="1"/>
              <a:t>n</a:t>
            </a:r>
            <a:r>
              <a:rPr lang="fi-FI" sz="2800" dirty="0" err="1" smtClean="0"/>
              <a:t>umber</a:t>
            </a:r>
            <a:r>
              <a:rPr lang="fi-FI" sz="2800" dirty="0" smtClean="0"/>
              <a:t> of </a:t>
            </a:r>
            <a:r>
              <a:rPr lang="fi-FI" sz="2800" dirty="0" err="1" smtClean="0"/>
              <a:t>rows</a:t>
            </a:r>
            <a:r>
              <a:rPr lang="fi-FI" sz="2800" dirty="0" smtClean="0"/>
              <a:t> and #</a:t>
            </a:r>
            <a:r>
              <a:rPr lang="fi-FI" sz="2800" dirty="0" err="1" smtClean="0"/>
              <a:t>instances</a:t>
            </a:r>
            <a:endParaRPr lang="fi-FI" sz="2800" dirty="0" smtClean="0"/>
          </a:p>
          <a:p>
            <a:endParaRPr lang="fi-FI" sz="2800" dirty="0"/>
          </a:p>
          <a:p>
            <a:r>
              <a:rPr lang="fi-FI" sz="2800" dirty="0" err="1" smtClean="0"/>
              <a:t>Differences</a:t>
            </a:r>
            <a:r>
              <a:rPr lang="fi-FI" sz="2800" dirty="0" smtClean="0"/>
              <a:t>:</a:t>
            </a:r>
          </a:p>
          <a:p>
            <a:r>
              <a:rPr lang="fi-FI" sz="2800" dirty="0" smtClean="0"/>
              <a:t>UCI </a:t>
            </a:r>
            <a:r>
              <a:rPr lang="fi-FI" sz="2800" dirty="0" err="1" smtClean="0"/>
              <a:t>has</a:t>
            </a:r>
            <a:r>
              <a:rPr lang="fi-FI" sz="2800" dirty="0" smtClean="0"/>
              <a:t> </a:t>
            </a:r>
            <a:r>
              <a:rPr lang="fi-FI" sz="2800" dirty="0" err="1" smtClean="0"/>
              <a:t>labeled</a:t>
            </a:r>
            <a:r>
              <a:rPr lang="fi-FI" sz="2800" dirty="0" smtClean="0"/>
              <a:t> </a:t>
            </a:r>
            <a:r>
              <a:rPr lang="fi-FI" sz="2800" dirty="0" err="1" smtClean="0"/>
              <a:t>the</a:t>
            </a:r>
            <a:r>
              <a:rPr lang="fi-FI" sz="2800" dirty="0" smtClean="0"/>
              <a:t> </a:t>
            </a:r>
            <a:r>
              <a:rPr lang="fi-FI" sz="2800" dirty="0" err="1" smtClean="0"/>
              <a:t>datasets</a:t>
            </a:r>
            <a:r>
              <a:rPr lang="fi-FI" sz="2800" dirty="0" smtClean="0"/>
              <a:t> </a:t>
            </a:r>
            <a:r>
              <a:rPr lang="fi-FI" sz="2800" dirty="0" err="1" smtClean="0"/>
              <a:t>within</a:t>
            </a:r>
            <a:r>
              <a:rPr lang="fi-FI" sz="2800" dirty="0" smtClean="0"/>
              <a:t> </a:t>
            </a:r>
            <a:r>
              <a:rPr lang="fi-FI" sz="2800" dirty="0" err="1" smtClean="0"/>
              <a:t>default</a:t>
            </a:r>
            <a:r>
              <a:rPr lang="fi-FI" sz="2800" dirty="0" smtClean="0"/>
              <a:t> </a:t>
            </a:r>
            <a:r>
              <a:rPr lang="fi-FI" sz="2800" dirty="0" err="1" smtClean="0"/>
              <a:t>task</a:t>
            </a:r>
            <a:r>
              <a:rPr lang="fi-FI" sz="2800" dirty="0" smtClean="0"/>
              <a:t>, MOD </a:t>
            </a:r>
            <a:r>
              <a:rPr lang="fi-FI" sz="2800" dirty="0" err="1" smtClean="0"/>
              <a:t>gives</a:t>
            </a:r>
            <a:r>
              <a:rPr lang="fi-FI" sz="2800" dirty="0" smtClean="0"/>
              <a:t> </a:t>
            </a:r>
            <a:r>
              <a:rPr lang="fi-FI" sz="2800" dirty="0" err="1" smtClean="0"/>
              <a:t>possible</a:t>
            </a:r>
            <a:r>
              <a:rPr lang="fi-FI" sz="2800" dirty="0" smtClean="0"/>
              <a:t> </a:t>
            </a:r>
            <a:r>
              <a:rPr lang="fi-FI" sz="2800" dirty="0" err="1" smtClean="0"/>
              <a:t>applicable</a:t>
            </a:r>
            <a:r>
              <a:rPr lang="fi-FI" sz="2800" dirty="0" smtClean="0"/>
              <a:t> </a:t>
            </a:r>
            <a:r>
              <a:rPr lang="fi-FI" sz="2800" dirty="0" err="1" smtClean="0"/>
              <a:t>models</a:t>
            </a:r>
            <a:r>
              <a:rPr lang="fi-FI" sz="2800" dirty="0" smtClean="0"/>
              <a:t> </a:t>
            </a:r>
            <a:r>
              <a:rPr lang="fi-FI" sz="2800" dirty="0" err="1" smtClean="0"/>
              <a:t>based</a:t>
            </a:r>
            <a:r>
              <a:rPr lang="fi-FI" sz="2800" dirty="0" smtClean="0"/>
              <a:t> on </a:t>
            </a:r>
            <a:r>
              <a:rPr lang="fi-FI" sz="2800" dirty="0" err="1" smtClean="0"/>
              <a:t>the</a:t>
            </a:r>
            <a:r>
              <a:rPr lang="fi-FI" sz="2800" dirty="0" smtClean="0"/>
              <a:t> </a:t>
            </a:r>
            <a:r>
              <a:rPr lang="fi-FI" sz="2800" dirty="0" err="1" smtClean="0"/>
              <a:t>filters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1531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39" y="188323"/>
            <a:ext cx="11345091" cy="1157151"/>
          </a:xfrm>
        </p:spPr>
        <p:txBody>
          <a:bodyPr/>
          <a:lstStyle/>
          <a:p>
            <a:r>
              <a:rPr lang="fi-FI" dirty="0" smtClean="0"/>
              <a:t>38.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optimization</a:t>
            </a:r>
            <a:r>
              <a:rPr lang="fi-FI" dirty="0" smtClean="0"/>
              <a:t> </a:t>
            </a:r>
            <a:r>
              <a:rPr lang="fi-FI" dirty="0" err="1" smtClean="0"/>
              <a:t>with</a:t>
            </a:r>
            <a:r>
              <a:rPr lang="fi-FI" dirty="0" smtClean="0"/>
              <a:t> Excel </a:t>
            </a:r>
            <a:r>
              <a:rPr lang="fi-FI" dirty="0" err="1" smtClean="0"/>
              <a:t>Solver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604406"/>
            <a:ext cx="5532802" cy="4831228"/>
          </a:xfrm>
        </p:spPr>
        <p:txBody>
          <a:bodyPr>
            <a:normAutofit fontScale="92500" lnSpcReduction="10000"/>
          </a:bodyPr>
          <a:lstStyle/>
          <a:p>
            <a:r>
              <a:rPr lang="fi-FI" sz="2000" dirty="0" err="1" smtClean="0"/>
              <a:t>Review</a:t>
            </a:r>
            <a:r>
              <a:rPr lang="fi-FI" sz="2000" dirty="0" smtClean="0"/>
              <a:t> </a:t>
            </a:r>
            <a:r>
              <a:rPr lang="fi-FI" sz="2000" i="1" dirty="0" err="1" smtClean="0"/>
              <a:t>Optimization</a:t>
            </a:r>
            <a:r>
              <a:rPr lang="fi-FI" sz="2000" i="1" dirty="0" smtClean="0"/>
              <a:t> </a:t>
            </a:r>
            <a:r>
              <a:rPr lang="fi-FI" sz="2000" i="1" dirty="0" err="1" smtClean="0"/>
              <a:t>Methods</a:t>
            </a:r>
            <a:r>
              <a:rPr lang="fi-FI" sz="2000" i="1" dirty="0" smtClean="0"/>
              <a:t> in Management Science</a:t>
            </a:r>
            <a:r>
              <a:rPr lang="fi-FI" sz="2000" dirty="0" smtClean="0"/>
              <a:t> (</a:t>
            </a:r>
            <a:r>
              <a:rPr lang="fi-FI" sz="2000" dirty="0" smtClean="0">
                <a:hlinkClick r:id="rId2"/>
              </a:rPr>
              <a:t>https</a:t>
            </a:r>
            <a:r>
              <a:rPr lang="fi-FI" sz="2000" dirty="0">
                <a:hlinkClick r:id="rId2"/>
              </a:rPr>
              <a:t>://</a:t>
            </a:r>
            <a:r>
              <a:rPr lang="fi-FI" sz="2000" dirty="0" smtClean="0">
                <a:hlinkClick r:id="rId2"/>
              </a:rPr>
              <a:t>ocw.mit.edu/courses/sloan-school-of-management/15-053-optimization-methods-in-management-science-spring-2013/tutorials/MIT15_053S13_tut03.pdf</a:t>
            </a:r>
            <a:r>
              <a:rPr lang="fi-FI" sz="2000" dirty="0" smtClean="0"/>
              <a:t>)</a:t>
            </a:r>
          </a:p>
          <a:p>
            <a:r>
              <a:rPr lang="fi-FI" sz="2000" dirty="0" err="1" smtClean="0"/>
              <a:t>Follow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instructions</a:t>
            </a:r>
            <a:r>
              <a:rPr lang="fi-FI" sz="2000" dirty="0" smtClean="0"/>
              <a:t> and ”</a:t>
            </a:r>
            <a:r>
              <a:rPr lang="en-US" sz="2000" dirty="0" smtClean="0"/>
              <a:t>find </a:t>
            </a:r>
            <a:r>
              <a:rPr lang="en-US" sz="2000" dirty="0"/>
              <a:t>a minimum-cost diet that contains at least 500 calories, at least 6 grams of chocolate, at least 10 grams of sugar, and at least 8 grams of </a:t>
            </a:r>
            <a:r>
              <a:rPr lang="en-US" sz="2000" dirty="0" smtClean="0"/>
              <a:t>fat”</a:t>
            </a:r>
            <a:endParaRPr lang="fi-FI" sz="2000" dirty="0" smtClean="0"/>
          </a:p>
          <a:p>
            <a:r>
              <a:rPr lang="fi-FI" sz="2000" dirty="0" err="1" smtClean="0"/>
              <a:t>Interpret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results</a:t>
            </a:r>
            <a:r>
              <a:rPr lang="fi-FI" sz="2000" dirty="0" smtClean="0"/>
              <a:t>. </a:t>
            </a:r>
            <a:r>
              <a:rPr lang="fi-FI" sz="2000" dirty="0" err="1" smtClean="0"/>
              <a:t>Use</a:t>
            </a:r>
            <a:r>
              <a:rPr lang="fi-FI" sz="2000" dirty="0" smtClean="0"/>
              <a:t> </a:t>
            </a:r>
            <a:r>
              <a:rPr lang="fi-FI" sz="2000" i="1" dirty="0" err="1" smtClean="0"/>
              <a:t>Step</a:t>
            </a:r>
            <a:r>
              <a:rPr lang="fi-FI" sz="2000" i="1" dirty="0" smtClean="0"/>
              <a:t>-By-</a:t>
            </a:r>
            <a:r>
              <a:rPr lang="fi-FI" sz="2000" i="1" dirty="0" err="1" smtClean="0"/>
              <a:t>Step</a:t>
            </a:r>
            <a:r>
              <a:rPr lang="fi-FI" sz="2000" i="1" dirty="0" smtClean="0"/>
              <a:t> </a:t>
            </a:r>
            <a:r>
              <a:rPr lang="fi-FI" sz="2000" i="1" dirty="0" err="1" smtClean="0"/>
              <a:t>Optimization</a:t>
            </a:r>
            <a:r>
              <a:rPr lang="fi-FI" sz="2000" i="1" dirty="0" smtClean="0"/>
              <a:t> </a:t>
            </a:r>
            <a:r>
              <a:rPr lang="fi-FI" sz="2000" i="1" dirty="0" err="1" smtClean="0"/>
              <a:t>with</a:t>
            </a:r>
            <a:r>
              <a:rPr lang="fi-FI" sz="2000" i="1" dirty="0" smtClean="0"/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Solver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/>
              <a:t>(</a:t>
            </a:r>
            <a:r>
              <a:rPr lang="fi-FI" sz="2000" dirty="0">
                <a:hlinkClick r:id="rId3"/>
              </a:rPr>
              <a:t>http://excelmasterseries.com/D-_</a:t>
            </a:r>
            <a:r>
              <a:rPr lang="fi-FI" sz="2000" dirty="0" smtClean="0">
                <a:hlinkClick r:id="rId3"/>
              </a:rPr>
              <a:t>Loads/New_Manuals/Step-By-Step_Optimization_S.pdf</a:t>
            </a:r>
            <a:r>
              <a:rPr lang="fi-FI" sz="2000" dirty="0" smtClean="0"/>
              <a:t>)</a:t>
            </a:r>
          </a:p>
          <a:p>
            <a:r>
              <a:rPr lang="fi-FI" sz="2000" dirty="0"/>
              <a:t>Make </a:t>
            </a:r>
            <a:r>
              <a:rPr lang="fi-FI" sz="2000" dirty="0" smtClean="0"/>
              <a:t>a </a:t>
            </a:r>
            <a:r>
              <a:rPr lang="fi-FI" sz="2000" dirty="0" err="1" smtClean="0"/>
              <a:t>new</a:t>
            </a:r>
            <a:r>
              <a:rPr lang="fi-FI" sz="2000" dirty="0" smtClean="0"/>
              <a:t> dataset </a:t>
            </a:r>
            <a:r>
              <a:rPr lang="fi-FI" sz="2000" dirty="0" err="1" smtClean="0"/>
              <a:t>having</a:t>
            </a:r>
            <a:r>
              <a:rPr lang="fi-FI" sz="2000" dirty="0" smtClean="0"/>
              <a:t> </a:t>
            </a:r>
            <a:r>
              <a:rPr lang="fi-FI" sz="2000" dirty="0" err="1" smtClean="0"/>
              <a:t>dietary</a:t>
            </a:r>
            <a:r>
              <a:rPr lang="fi-FI" sz="2000" dirty="0" smtClean="0"/>
              <a:t> </a:t>
            </a:r>
            <a:r>
              <a:rPr lang="fi-FI" sz="2000" dirty="0" err="1" smtClean="0"/>
              <a:t>fibers</a:t>
            </a:r>
            <a:r>
              <a:rPr lang="fi-FI" sz="2000" dirty="0" smtClean="0"/>
              <a:t>, </a:t>
            </a:r>
            <a:r>
              <a:rPr lang="fi-FI" sz="2000" dirty="0" err="1" smtClean="0"/>
              <a:t>calories</a:t>
            </a:r>
            <a:r>
              <a:rPr lang="fi-FI" sz="2000" dirty="0" smtClean="0"/>
              <a:t>, </a:t>
            </a:r>
            <a:r>
              <a:rPr lang="fi-FI" sz="2000" dirty="0" err="1" smtClean="0"/>
              <a:t>fat</a:t>
            </a:r>
            <a:r>
              <a:rPr lang="fi-FI" sz="2000" dirty="0" smtClean="0"/>
              <a:t> and </a:t>
            </a:r>
            <a:r>
              <a:rPr lang="fi-FI" sz="2000" dirty="0" err="1" smtClean="0"/>
              <a:t>proteins</a:t>
            </a:r>
            <a:r>
              <a:rPr lang="fi-FI" sz="2000" dirty="0" smtClean="0"/>
              <a:t>.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objective</a:t>
            </a:r>
            <a:r>
              <a:rPr lang="fi-FI" sz="2000" dirty="0" smtClean="0"/>
              <a:t> is to </a:t>
            </a:r>
            <a:r>
              <a:rPr lang="fi-FI" sz="2000" dirty="0" err="1" smtClean="0"/>
              <a:t>find</a:t>
            </a:r>
            <a:r>
              <a:rPr lang="fi-FI" sz="2000" dirty="0" smtClean="0"/>
              <a:t> a </a:t>
            </a:r>
            <a:r>
              <a:rPr lang="fi-FI" sz="2000" dirty="0" err="1" smtClean="0"/>
              <a:t>maximum</a:t>
            </a:r>
            <a:r>
              <a:rPr lang="fi-FI" sz="2000" dirty="0" smtClean="0"/>
              <a:t> </a:t>
            </a:r>
            <a:r>
              <a:rPr lang="fi-FI" sz="2000" dirty="0" err="1" smtClean="0"/>
              <a:t>fiber</a:t>
            </a:r>
            <a:r>
              <a:rPr lang="fi-FI" sz="2000" dirty="0" smtClean="0"/>
              <a:t> </a:t>
            </a:r>
            <a:r>
              <a:rPr lang="fi-FI" sz="2000" dirty="0" err="1" smtClean="0"/>
              <a:t>diet</a:t>
            </a:r>
            <a:r>
              <a:rPr lang="fi-FI" sz="2000" dirty="0" smtClean="0"/>
              <a:t> at </a:t>
            </a:r>
            <a:r>
              <a:rPr lang="fi-FI" sz="2000" dirty="0" err="1" smtClean="0"/>
              <a:t>least</a:t>
            </a:r>
            <a:r>
              <a:rPr lang="fi-FI" sz="2000" dirty="0" smtClean="0"/>
              <a:t> 1500 </a:t>
            </a:r>
            <a:r>
              <a:rPr lang="fi-FI" sz="2000" dirty="0" err="1" smtClean="0"/>
              <a:t>calories</a:t>
            </a:r>
            <a:r>
              <a:rPr lang="fi-FI" sz="2000" dirty="0" smtClean="0"/>
              <a:t>, at </a:t>
            </a:r>
            <a:r>
              <a:rPr lang="fi-FI" sz="2000" dirty="0" err="1" smtClean="0"/>
              <a:t>least</a:t>
            </a:r>
            <a:r>
              <a:rPr lang="fi-FI" sz="2000" dirty="0" smtClean="0"/>
              <a:t> 25 </a:t>
            </a:r>
            <a:r>
              <a:rPr lang="fi-FI" sz="2000" dirty="0" err="1" smtClean="0"/>
              <a:t>grams</a:t>
            </a:r>
            <a:r>
              <a:rPr lang="fi-FI" sz="2000" dirty="0" smtClean="0"/>
              <a:t> of </a:t>
            </a:r>
            <a:r>
              <a:rPr lang="fi-FI" sz="2000" dirty="0" err="1" smtClean="0"/>
              <a:t>fiber</a:t>
            </a:r>
            <a:r>
              <a:rPr lang="fi-FI" sz="2000" dirty="0" smtClean="0"/>
              <a:t> and at </a:t>
            </a:r>
            <a:r>
              <a:rPr lang="fi-FI" sz="2000" dirty="0" err="1" smtClean="0"/>
              <a:t>least</a:t>
            </a:r>
            <a:r>
              <a:rPr lang="fi-FI" sz="2000" dirty="0" smtClean="0"/>
              <a:t> 100 </a:t>
            </a:r>
            <a:r>
              <a:rPr lang="fi-FI" sz="2000" dirty="0" err="1" smtClean="0"/>
              <a:t>grams</a:t>
            </a:r>
            <a:r>
              <a:rPr lang="fi-FI" sz="2000" dirty="0" smtClean="0"/>
              <a:t> of </a:t>
            </a:r>
            <a:r>
              <a:rPr lang="fi-FI" sz="2000" dirty="0" err="1" smtClean="0"/>
              <a:t>protein</a:t>
            </a:r>
            <a:r>
              <a:rPr lang="fi-FI" sz="2000" dirty="0" smtClean="0"/>
              <a:t>.</a:t>
            </a:r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279" y="1853521"/>
            <a:ext cx="5386251" cy="346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9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40" y="188323"/>
            <a:ext cx="5371012" cy="933895"/>
          </a:xfrm>
        </p:spPr>
        <p:txBody>
          <a:bodyPr>
            <a:normAutofit/>
          </a:bodyPr>
          <a:lstStyle/>
          <a:p>
            <a:r>
              <a:rPr lang="fi-FI" dirty="0" smtClean="0"/>
              <a:t>39. </a:t>
            </a:r>
            <a:r>
              <a:rPr lang="fi-FI" dirty="0" err="1" smtClean="0"/>
              <a:t>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204493"/>
            <a:ext cx="11625889" cy="5379187"/>
          </a:xfrm>
        </p:spPr>
        <p:txBody>
          <a:bodyPr>
            <a:normAutofit/>
          </a:bodyPr>
          <a:lstStyle/>
          <a:p>
            <a:r>
              <a:rPr lang="en-US" dirty="0" smtClean="0"/>
              <a:t>Sometimes data is transactional (</a:t>
            </a:r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simplicable.com/new/transactional-data</a:t>
            </a:r>
            <a:r>
              <a:rPr lang="en-US" dirty="0" smtClean="0"/>
              <a:t>).</a:t>
            </a:r>
          </a:p>
          <a:p>
            <a:r>
              <a:rPr lang="en-US" dirty="0" smtClean="0"/>
              <a:t>Find one </a:t>
            </a:r>
            <a:r>
              <a:rPr lang="en-US" dirty="0"/>
              <a:t>time-stamped dataset and one dataset in where are at least five dimensional variables and three measures. </a:t>
            </a:r>
            <a:r>
              <a:rPr lang="en-US" dirty="0" smtClean="0"/>
              <a:t>You will use those datasets in your diploma work.</a:t>
            </a:r>
          </a:p>
          <a:p>
            <a:r>
              <a:rPr lang="en-US" dirty="0" smtClean="0"/>
              <a:t>You can use the following:</a:t>
            </a:r>
          </a:p>
          <a:p>
            <a:pPr lvl="1"/>
            <a:r>
              <a:rPr lang="en-US" u="sng" dirty="0" smtClean="0">
                <a:hlinkClick r:id="rId3"/>
              </a:rPr>
              <a:t>https</a:t>
            </a:r>
            <a:r>
              <a:rPr lang="en-US" u="sng" dirty="0">
                <a:hlinkClick r:id="rId3"/>
              </a:rPr>
              <a:t>://mran.microsoft.com/documents/data/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https://data.europa.eu/euodp/en/data</a:t>
            </a:r>
            <a:r>
              <a:rPr lang="en-US" u="sng" dirty="0" smtClean="0">
                <a:hlinkClick r:id="rId4"/>
              </a:rPr>
              <a:t>/</a:t>
            </a:r>
            <a:endParaRPr lang="en-US" dirty="0"/>
          </a:p>
          <a:p>
            <a:pPr lvl="1"/>
            <a:r>
              <a:rPr lang="en-US" u="sng" dirty="0">
                <a:hlinkClick r:id="rId5"/>
              </a:rPr>
              <a:t>https://archive.ics.uci.edu/ml/datasets.html?format=&amp;task=&amp;att=&amp;area=&amp;numAtt=&amp;numIns=&amp;type=&amp;sort=dateDown&amp;view=table</a:t>
            </a:r>
            <a:endParaRPr lang="en-US" dirty="0"/>
          </a:p>
          <a:p>
            <a:endParaRPr lang="fi-FI" sz="1800" dirty="0" smtClean="0"/>
          </a:p>
          <a:p>
            <a:pPr marL="0" indent="0">
              <a:buNone/>
            </a:pP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9186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39" y="188324"/>
            <a:ext cx="11062064" cy="856706"/>
          </a:xfrm>
        </p:spPr>
        <p:txBody>
          <a:bodyPr/>
          <a:lstStyle/>
          <a:p>
            <a:r>
              <a:rPr lang="fi-FI" dirty="0" smtClean="0"/>
              <a:t>40.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aware</a:t>
            </a:r>
            <a:r>
              <a:rPr lang="fi-FI" dirty="0" smtClean="0"/>
              <a:t> IBM Watson </a:t>
            </a:r>
            <a:r>
              <a:rPr lang="fi-FI" dirty="0" err="1" smtClean="0"/>
              <a:t>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856" y="1116875"/>
            <a:ext cx="11403230" cy="2684416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dirty="0"/>
              <a:t>Review </a:t>
            </a:r>
            <a:r>
              <a:rPr lang="en-US" i="1" dirty="0"/>
              <a:t>Getting started with Watson Analytics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u="sng" dirty="0">
                <a:hlinkClick r:id="rId2"/>
              </a:rPr>
              <a:t>https://community.watsonanalytics.com/wp-content/uploads/2016/07/Tutorial-about-Watson-Analytics-2016-07-29.pdf</a:t>
            </a:r>
            <a:r>
              <a:rPr lang="en-US" dirty="0" smtClean="0"/>
              <a:t>) and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/>
              <a:t>video </a:t>
            </a:r>
            <a:r>
              <a:rPr lang="en-US" i="1" dirty="0"/>
              <a:t>Discovering insights in IBM Watson Analytics </a:t>
            </a:r>
            <a:r>
              <a:rPr lang="fi-FI" dirty="0" smtClean="0"/>
              <a:t>(</a:t>
            </a:r>
            <a:r>
              <a:rPr lang="fi-FI" dirty="0">
                <a:hlinkClick r:id="rId3"/>
              </a:rPr>
              <a:t>https://</a:t>
            </a:r>
            <a:r>
              <a:rPr lang="fi-FI" dirty="0" smtClean="0">
                <a:hlinkClick r:id="rId3"/>
              </a:rPr>
              <a:t>www.youtube.com/watch?v=UMAe-R7gi7E&amp;feature=youtu.be</a:t>
            </a:r>
            <a:r>
              <a:rPr lang="fi-FI" dirty="0" smtClean="0"/>
              <a:t>)</a:t>
            </a:r>
            <a:endParaRPr lang="en-US" dirty="0"/>
          </a:p>
          <a:p>
            <a:r>
              <a:rPr lang="en-US" dirty="0" smtClean="0"/>
              <a:t>Go </a:t>
            </a:r>
            <a:r>
              <a:rPr lang="en-US" dirty="0"/>
              <a:t>through </a:t>
            </a:r>
            <a:r>
              <a:rPr lang="en-US" i="1" dirty="0"/>
              <a:t>Watson Analytics </a:t>
            </a:r>
            <a:r>
              <a:rPr lang="en-US" i="1" dirty="0" smtClean="0"/>
              <a:t>101 </a:t>
            </a:r>
            <a:r>
              <a:rPr lang="en-US" dirty="0" smtClean="0"/>
              <a:t>(</a:t>
            </a:r>
            <a:r>
              <a:rPr lang="en-US" u="sng" dirty="0">
                <a:hlinkClick r:id="rId4"/>
              </a:rPr>
              <a:t>https://cognitiveclass.ai/courses/introduction-watson-analytics</a:t>
            </a:r>
            <a:r>
              <a:rPr lang="en-US" u="sng" dirty="0" smtClean="0">
                <a:hlinkClick r:id="rId4"/>
              </a:rPr>
              <a:t>/</a:t>
            </a:r>
            <a:r>
              <a:rPr lang="en-US" dirty="0" smtClean="0"/>
              <a:t>)</a:t>
            </a:r>
            <a:r>
              <a:rPr lang="en-US" i="1" dirty="0" smtClean="0"/>
              <a:t> </a:t>
            </a:r>
            <a:r>
              <a:rPr lang="en-US" i="1" dirty="0"/>
              <a:t>=&gt; Module 5 - Discover patterns, relationships, and predictive insights</a:t>
            </a:r>
            <a:r>
              <a:rPr lang="en-US" dirty="0"/>
              <a:t> (free online course</a:t>
            </a:r>
            <a:r>
              <a:rPr lang="en-US" dirty="0" smtClean="0"/>
              <a:t>). </a:t>
            </a:r>
          </a:p>
          <a:p>
            <a:r>
              <a:rPr lang="en-US" dirty="0"/>
              <a:t>Download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IBM_HR_Training_2014-17.csv</a:t>
            </a:r>
            <a:r>
              <a:rPr lang="en-US" dirty="0"/>
              <a:t> (human resources training data set from </a:t>
            </a:r>
            <a:r>
              <a:rPr lang="en-US" u="sng" dirty="0">
                <a:hlinkClick r:id="rId5"/>
              </a:rPr>
              <a:t>https://www.ibm.com/communities/analytics/watson-analytics-blog/human-resources-training/</a:t>
            </a:r>
            <a:r>
              <a:rPr lang="en-US" dirty="0"/>
              <a:t>)</a:t>
            </a:r>
          </a:p>
          <a:p>
            <a:r>
              <a:rPr lang="fi-FI" dirty="0" smtClean="0"/>
              <a:t>How </a:t>
            </a:r>
            <a:r>
              <a:rPr lang="fi-FI" dirty="0" err="1" smtClean="0"/>
              <a:t>much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Customer</a:t>
            </a:r>
            <a:r>
              <a:rPr lang="fi-FI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Service</a:t>
            </a:r>
            <a:r>
              <a:rPr lang="fi-FI" dirty="0" smtClean="0"/>
              <a:t> </a:t>
            </a:r>
            <a:r>
              <a:rPr lang="fi-FI" dirty="0" err="1" smtClean="0"/>
              <a:t>department</a:t>
            </a:r>
            <a:r>
              <a:rPr lang="fi-FI" dirty="0" smtClean="0"/>
              <a:t> </a:t>
            </a:r>
            <a:r>
              <a:rPr lang="fi-FI" dirty="0" err="1" smtClean="0"/>
              <a:t>has</a:t>
            </a:r>
            <a:r>
              <a:rPr lang="fi-FI" dirty="0" smtClean="0"/>
              <a:t> </a:t>
            </a:r>
            <a:r>
              <a:rPr lang="fi-FI" dirty="0" err="1" smtClean="0"/>
              <a:t>been</a:t>
            </a:r>
            <a:r>
              <a:rPr lang="fi-FI" dirty="0" smtClean="0"/>
              <a:t> </a:t>
            </a:r>
            <a:r>
              <a:rPr lang="fi-FI" dirty="0" err="1" smtClean="0"/>
              <a:t>paid</a:t>
            </a:r>
            <a:r>
              <a:rPr lang="fi-FI" dirty="0" smtClean="0"/>
              <a:t> </a:t>
            </a:r>
            <a:r>
              <a:rPr lang="fi-FI" dirty="0" err="1" smtClean="0"/>
              <a:t>form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courses</a:t>
            </a:r>
            <a:r>
              <a:rPr lang="fi-FI" dirty="0" smtClean="0"/>
              <a:t>? </a:t>
            </a:r>
            <a:r>
              <a:rPr lang="fi-FI" dirty="0" err="1" smtClean="0"/>
              <a:t>What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top 10 </a:t>
            </a:r>
            <a:r>
              <a:rPr lang="fi-FI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  <a:r>
              <a:rPr lang="fi-FI" dirty="0" smtClean="0"/>
              <a:t>? </a:t>
            </a:r>
            <a:endParaRPr lang="en-US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067" y="3963318"/>
            <a:ext cx="4045813" cy="2803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7848" y="3963318"/>
            <a:ext cx="14668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3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4"/>
            <a:ext cx="9102634" cy="817516"/>
          </a:xfrm>
        </p:spPr>
        <p:txBody>
          <a:bodyPr>
            <a:normAutofit/>
          </a:bodyPr>
          <a:lstStyle/>
          <a:p>
            <a:r>
              <a:rPr lang="fi-FI" dirty="0" smtClean="0"/>
              <a:t>41.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dirty="0" err="1" smtClean="0"/>
              <a:t>leverage</a:t>
            </a:r>
            <a:r>
              <a:rPr lang="fi-FI" dirty="0" smtClean="0"/>
              <a:t> </a:t>
            </a:r>
            <a:r>
              <a:rPr lang="fi-FI" dirty="0" err="1" smtClean="0"/>
              <a:t>up</a:t>
            </a:r>
            <a:r>
              <a:rPr lang="fi-FI" dirty="0" smtClean="0"/>
              <a:t>-to-</a:t>
            </a:r>
            <a:r>
              <a:rPr lang="fi-FI" dirty="0" err="1" smtClean="0"/>
              <a:t>date</a:t>
            </a:r>
            <a:r>
              <a:rPr lang="fi-FI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7937" y="1512966"/>
            <a:ext cx="6463938" cy="483122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Review the video </a:t>
            </a:r>
            <a:r>
              <a:rPr lang="en-US" i="1" dirty="0" smtClean="0"/>
              <a:t>Live </a:t>
            </a:r>
            <a:r>
              <a:rPr lang="en-US" i="1" dirty="0"/>
              <a:t>Data Streaming in Power </a:t>
            </a:r>
            <a:r>
              <a:rPr lang="en-US" i="1" dirty="0" smtClean="0"/>
              <a:t>BI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u="sng" dirty="0" smtClean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</a:t>
            </a:r>
            <a:r>
              <a:rPr lang="en-US" u="sng" dirty="0" smtClean="0">
                <a:hlinkClick r:id="rId2"/>
              </a:rPr>
              <a:t>www.youtube.com/watch?v=0YIBHfgasok</a:t>
            </a:r>
            <a:r>
              <a:rPr lang="en-US" u="sng" dirty="0" smtClean="0"/>
              <a:t>)</a:t>
            </a:r>
          </a:p>
          <a:p>
            <a:r>
              <a:rPr lang="fi-FI" dirty="0" err="1" smtClean="0"/>
              <a:t>Review</a:t>
            </a:r>
            <a:r>
              <a:rPr lang="fi-FI" dirty="0" smtClean="0"/>
              <a:t> </a:t>
            </a:r>
            <a:r>
              <a:rPr lang="en-US" i="1" dirty="0"/>
              <a:t>Real-time streaming in Power BI</a:t>
            </a:r>
            <a:r>
              <a:rPr lang="fi-FI" i="1" dirty="0" smtClean="0"/>
              <a:t> </a:t>
            </a:r>
            <a:r>
              <a:rPr lang="fi-FI" dirty="0"/>
              <a:t>(</a:t>
            </a:r>
            <a:r>
              <a:rPr lang="en-US" u="sng" dirty="0">
                <a:hlinkClick r:id="rId3"/>
              </a:rPr>
              <a:t>https://powerbi.microsoft.com/en-us/documentation/powerbi-service-real-time-streaming/</a:t>
            </a:r>
            <a:r>
              <a:rPr lang="fi-FI" dirty="0"/>
              <a:t> </a:t>
            </a:r>
            <a:r>
              <a:rPr lang="fi-FI" dirty="0" smtClean="0"/>
              <a:t>)</a:t>
            </a:r>
            <a:r>
              <a:rPr lang="en-US" dirty="0" smtClean="0"/>
              <a:t> and </a:t>
            </a:r>
            <a:r>
              <a:rPr lang="en-US" i="1" dirty="0" smtClean="0"/>
              <a:t>Create </a:t>
            </a:r>
            <a:r>
              <a:rPr lang="en-US" i="1" dirty="0" err="1"/>
              <a:t>Realtime</a:t>
            </a:r>
            <a:r>
              <a:rPr lang="en-US" i="1" dirty="0"/>
              <a:t> Charts and Graphs with Microsoft Power </a:t>
            </a:r>
            <a:r>
              <a:rPr lang="en-US" i="1" dirty="0" smtClean="0"/>
              <a:t>BI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https://www.pubnub.com/tutorials/microsoft-power-bi/streaming-business-data-to-dashboards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Follow the instructions </a:t>
            </a:r>
            <a:r>
              <a:rPr lang="en-US" dirty="0"/>
              <a:t>and feed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PubNub</a:t>
            </a:r>
            <a:r>
              <a:rPr lang="en-US" dirty="0" smtClean="0"/>
              <a:t> </a:t>
            </a:r>
            <a:r>
              <a:rPr lang="en-US" dirty="0"/>
              <a:t>data streams into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Power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 Service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fi-FI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444" y="881206"/>
            <a:ext cx="4593499" cy="56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8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39" y="188323"/>
            <a:ext cx="11375571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42.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aware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cognitive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 for </a:t>
            </a:r>
            <a:r>
              <a:rPr lang="fi-FI" dirty="0" err="1" smtClean="0"/>
              <a:t>tones</a:t>
            </a:r>
            <a:r>
              <a:rPr lang="fi-FI" dirty="0" smtClean="0"/>
              <a:t> and </a:t>
            </a:r>
            <a:r>
              <a:rPr lang="fi-FI" dirty="0" err="1" smtClean="0"/>
              <a:t>traits</a:t>
            </a:r>
            <a:r>
              <a:rPr lang="fi-FI" dirty="0" smtClean="0"/>
              <a:t>, as </a:t>
            </a:r>
            <a:r>
              <a:rPr lang="fi-FI" dirty="0" err="1" smtClean="0"/>
              <a:t>well</a:t>
            </a:r>
            <a:r>
              <a:rPr lang="fi-FI" dirty="0" smtClean="0"/>
              <a:t> as, for </a:t>
            </a:r>
            <a:r>
              <a:rPr lang="fi-FI" dirty="0" err="1" smtClean="0"/>
              <a:t>images</a:t>
            </a:r>
            <a:r>
              <a:rPr lang="fi-FI" dirty="0" smtClean="0"/>
              <a:t>, </a:t>
            </a:r>
            <a:r>
              <a:rPr lang="fi-FI" dirty="0" err="1" smtClean="0"/>
              <a:t>videos</a:t>
            </a:r>
            <a:r>
              <a:rPr lang="fi-FI" dirty="0" smtClean="0"/>
              <a:t> and </a:t>
            </a:r>
            <a:r>
              <a:rPr lang="fi-FI" dirty="0" err="1" smtClean="0"/>
              <a:t>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3874" y="1576977"/>
            <a:ext cx="11526067" cy="4641668"/>
          </a:xfrm>
        </p:spPr>
        <p:txBody>
          <a:bodyPr>
            <a:normAutofit/>
          </a:bodyPr>
          <a:lstStyle/>
          <a:p>
            <a:r>
              <a:rPr lang="fi-FI" sz="3200" dirty="0" err="1" smtClean="0"/>
              <a:t>Review</a:t>
            </a:r>
            <a:r>
              <a:rPr lang="fi-FI" sz="3200" dirty="0" smtClean="0"/>
              <a:t> </a:t>
            </a:r>
            <a:r>
              <a:rPr lang="fi-FI" sz="3200" dirty="0">
                <a:hlinkClick r:id="rId2"/>
              </a:rPr>
              <a:t>https://azure.microsoft.com/en-us/services/cognitive-services</a:t>
            </a:r>
            <a:r>
              <a:rPr lang="fi-FI" sz="3200" dirty="0" smtClean="0">
                <a:hlinkClick r:id="rId2"/>
              </a:rPr>
              <a:t>/</a:t>
            </a:r>
            <a:r>
              <a:rPr lang="fi-FI" sz="3200" dirty="0" smtClean="0"/>
              <a:t> and </a:t>
            </a:r>
            <a:r>
              <a:rPr lang="fi-FI" sz="3200" dirty="0" smtClean="0">
                <a:hlinkClick r:id="rId3"/>
              </a:rPr>
              <a:t>https</a:t>
            </a:r>
            <a:r>
              <a:rPr lang="fi-FI" sz="3200" dirty="0">
                <a:hlinkClick r:id="rId3"/>
              </a:rPr>
              <a:t>://www.ibm.com/watson/products-services</a:t>
            </a:r>
            <a:r>
              <a:rPr lang="fi-FI" sz="3200" dirty="0" smtClean="0">
                <a:hlinkClick r:id="rId3"/>
              </a:rPr>
              <a:t>/</a:t>
            </a:r>
            <a:endParaRPr lang="fi-FI" sz="3200" dirty="0" smtClean="0"/>
          </a:p>
          <a:p>
            <a:r>
              <a:rPr lang="fi-FI" sz="3200" dirty="0" smtClean="0"/>
              <a:t>Write </a:t>
            </a:r>
            <a:r>
              <a:rPr lang="fi-FI" sz="3200" dirty="0" err="1" smtClean="0"/>
              <a:t>your</a:t>
            </a:r>
            <a:r>
              <a:rPr lang="fi-FI" sz="3200" dirty="0" smtClean="0"/>
              <a:t> </a:t>
            </a:r>
            <a:r>
              <a:rPr lang="fi-FI" sz="3200" dirty="0" err="1" smtClean="0"/>
              <a:t>own</a:t>
            </a:r>
            <a:r>
              <a:rPr lang="fi-FI" sz="3200" dirty="0" smtClean="0"/>
              <a:t> </a:t>
            </a:r>
            <a:r>
              <a:rPr lang="fi-FI" sz="3200" dirty="0" err="1" smtClean="0"/>
              <a:t>text</a:t>
            </a:r>
            <a:r>
              <a:rPr lang="fi-FI" sz="3200" dirty="0" smtClean="0"/>
              <a:t> and </a:t>
            </a:r>
            <a:r>
              <a:rPr lang="fi-FI" sz="3200" dirty="0" err="1" smtClean="0"/>
              <a:t>analyze</a:t>
            </a:r>
            <a:r>
              <a:rPr lang="fi-FI" sz="3200" dirty="0" smtClean="0"/>
              <a:t> it </a:t>
            </a:r>
            <a:r>
              <a:rPr lang="fi-FI" sz="3200" dirty="0" err="1" smtClean="0"/>
              <a:t>within</a:t>
            </a:r>
            <a:r>
              <a:rPr lang="fi-FI" sz="3200" dirty="0" smtClean="0"/>
              <a:t> </a:t>
            </a:r>
            <a:r>
              <a:rPr lang="fi-FI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IBM </a:t>
            </a:r>
            <a:r>
              <a:rPr lang="fi-FI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Tone</a:t>
            </a:r>
            <a:r>
              <a:rPr lang="fi-FI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Analyzer</a:t>
            </a:r>
            <a:r>
              <a:rPr lang="fi-FI" sz="3200" dirty="0" smtClean="0"/>
              <a:t> and </a:t>
            </a:r>
            <a:r>
              <a:rPr lang="fi-FI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IBM </a:t>
            </a:r>
            <a:r>
              <a:rPr lang="fi-FI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Personality</a:t>
            </a:r>
            <a:r>
              <a:rPr lang="fi-FI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Insights</a:t>
            </a:r>
            <a:endParaRPr lang="en-US" sz="3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836021" y="3774621"/>
            <a:ext cx="5219700" cy="280035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6628310" y="3645988"/>
            <a:ext cx="5219700" cy="282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1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4"/>
            <a:ext cx="10892246" cy="1052648"/>
          </a:xfrm>
        </p:spPr>
        <p:txBody>
          <a:bodyPr>
            <a:normAutofit/>
          </a:bodyPr>
          <a:lstStyle/>
          <a:p>
            <a:r>
              <a:rPr lang="fi-FI" dirty="0" smtClean="0"/>
              <a:t>43.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dirty="0" err="1" smtClean="0"/>
              <a:t>use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cognitive</a:t>
            </a:r>
            <a:r>
              <a:rPr lang="fi-FI" dirty="0" smtClean="0"/>
              <a:t> </a:t>
            </a:r>
            <a:r>
              <a:rPr lang="fi-FI" dirty="0" err="1" smtClean="0"/>
              <a:t>service</a:t>
            </a:r>
            <a:r>
              <a:rPr lang="fi-FI" dirty="0" smtClean="0"/>
              <a:t>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769740"/>
            <a:ext cx="5680166" cy="4025686"/>
          </a:xfrm>
        </p:spPr>
        <p:txBody>
          <a:bodyPr>
            <a:normAutofit/>
          </a:bodyPr>
          <a:lstStyle/>
          <a:p>
            <a:r>
              <a:rPr lang="fi-FI" sz="3200" dirty="0" err="1"/>
              <a:t>Review</a:t>
            </a:r>
            <a:r>
              <a:rPr lang="fi-FI" sz="3200" dirty="0"/>
              <a:t> </a:t>
            </a:r>
            <a:r>
              <a:rPr lang="fi-FI" sz="3200" dirty="0">
                <a:hlinkClick r:id="rId2"/>
              </a:rPr>
              <a:t>http://theexcelclub.com/sentiment-analysis-with-power-bi-and-microsoft-cognitive-services/</a:t>
            </a:r>
            <a:endParaRPr lang="fi-FI" sz="3200" dirty="0"/>
          </a:p>
          <a:p>
            <a:r>
              <a:rPr lang="fi-FI" sz="3200" dirty="0" err="1"/>
              <a:t>Follow</a:t>
            </a:r>
            <a:r>
              <a:rPr lang="fi-FI" sz="3200" dirty="0"/>
              <a:t> </a:t>
            </a:r>
            <a:r>
              <a:rPr lang="fi-FI" sz="3200" dirty="0" err="1"/>
              <a:t>the</a:t>
            </a:r>
            <a:r>
              <a:rPr lang="fi-FI" sz="3200" dirty="0"/>
              <a:t> </a:t>
            </a:r>
            <a:r>
              <a:rPr lang="fi-FI" sz="3200" dirty="0" err="1" smtClean="0"/>
              <a:t>instructions</a:t>
            </a:r>
            <a:r>
              <a:rPr lang="fi-FI" sz="3200" dirty="0" smtClean="0"/>
              <a:t> </a:t>
            </a:r>
            <a:r>
              <a:rPr lang="fi-FI" sz="3200" dirty="0"/>
              <a:t>and </a:t>
            </a:r>
            <a:r>
              <a:rPr lang="fi-FI" sz="3200" dirty="0" err="1"/>
              <a:t>make</a:t>
            </a:r>
            <a:r>
              <a:rPr lang="fi-FI" sz="3200" dirty="0"/>
              <a:t> </a:t>
            </a:r>
            <a:r>
              <a:rPr lang="fi-FI" sz="3200" dirty="0" err="1"/>
              <a:t>sentiment</a:t>
            </a:r>
            <a:r>
              <a:rPr lang="fi-FI" sz="3200" dirty="0"/>
              <a:t> </a:t>
            </a:r>
            <a:r>
              <a:rPr lang="fi-FI" sz="3200" dirty="0" err="1" smtClean="0"/>
              <a:t>analysis</a:t>
            </a:r>
            <a:endParaRPr lang="fi-FI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658" y="1769740"/>
            <a:ext cx="5342165" cy="40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1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8593184" cy="1000397"/>
          </a:xfrm>
        </p:spPr>
        <p:txBody>
          <a:bodyPr>
            <a:normAutofit/>
          </a:bodyPr>
          <a:lstStyle/>
          <a:p>
            <a:r>
              <a:rPr lang="fi-FI" dirty="0" smtClean="0"/>
              <a:t>44.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4830" y="1188720"/>
            <a:ext cx="5771606" cy="4979274"/>
          </a:xfrm>
        </p:spPr>
        <p:txBody>
          <a:bodyPr>
            <a:noAutofit/>
          </a:bodyPr>
          <a:lstStyle/>
          <a:p>
            <a:r>
              <a:rPr lang="fi-FI" sz="2000" dirty="0"/>
              <a:t>Open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Graph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API Explorer </a:t>
            </a:r>
            <a:r>
              <a:rPr lang="fi-FI" sz="2000" dirty="0" smtClean="0"/>
              <a:t>(</a:t>
            </a:r>
            <a:r>
              <a:rPr lang="en-US" sz="2000" u="sng" dirty="0">
                <a:hlinkClick r:id="rId2"/>
              </a:rPr>
              <a:t>https://</a:t>
            </a:r>
            <a:r>
              <a:rPr lang="en-US" sz="2000" u="sng" dirty="0" smtClean="0">
                <a:hlinkClick r:id="rId2"/>
              </a:rPr>
              <a:t>developers.facebook.com/tools/explorer/</a:t>
            </a:r>
            <a:r>
              <a:rPr lang="en-US" sz="2000" dirty="0" smtClean="0"/>
              <a:t>) and click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 Token </a:t>
            </a:r>
            <a:r>
              <a:rPr lang="en-US" sz="2000" dirty="0" smtClean="0"/>
              <a:t>and copy </a:t>
            </a:r>
            <a:r>
              <a:rPr lang="en-US" sz="2000" dirty="0"/>
              <a:t>the following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jukolanviesti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tagged?fields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from,message,created_time,status_type,link,picture,likes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and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Submit</a:t>
            </a:r>
          </a:p>
          <a:p>
            <a:pPr lvl="1"/>
            <a:r>
              <a:rPr lang="en-US" sz="2000" dirty="0"/>
              <a:t>You will </a:t>
            </a:r>
            <a:r>
              <a:rPr lang="en-US" sz="2000" dirty="0" smtClean="0"/>
              <a:t>get (and test) </a:t>
            </a:r>
            <a:r>
              <a:rPr lang="en-US" sz="2000" dirty="0"/>
              <a:t>data from public ID such as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itasuomenyliopisto.uef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tagged?fields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from,message,created_time,status_type,link,picture,likes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i-FI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000" dirty="0" err="1" smtClean="0"/>
              <a:t>Review</a:t>
            </a:r>
            <a:r>
              <a:rPr lang="fi-FI" sz="2000" dirty="0" smtClean="0"/>
              <a:t> </a:t>
            </a:r>
            <a:r>
              <a:rPr lang="en-US" sz="2000" i="1" dirty="0"/>
              <a:t>Tutorial: Facebook analytics using Power BI Desktop</a:t>
            </a:r>
            <a:r>
              <a:rPr lang="fi-FI" sz="2000" i="1" dirty="0" smtClean="0"/>
              <a:t> </a:t>
            </a:r>
            <a:r>
              <a:rPr lang="fi-FI" sz="2000" dirty="0" smtClean="0"/>
              <a:t>(</a:t>
            </a:r>
            <a:r>
              <a:rPr lang="fi-FI" sz="2000" dirty="0" smtClean="0">
                <a:hlinkClick r:id="rId3"/>
              </a:rPr>
              <a:t>https://powerbi.microsoft.com/en-us/documentation/powerbi-desktop-tutorial-facebook-analytics/</a:t>
            </a:r>
            <a:r>
              <a:rPr lang="fi-FI" sz="2000" dirty="0" smtClean="0"/>
              <a:t>) </a:t>
            </a:r>
          </a:p>
          <a:p>
            <a:r>
              <a:rPr lang="fi-FI" sz="2000" dirty="0" err="1"/>
              <a:t>U</a:t>
            </a:r>
            <a:r>
              <a:rPr lang="fi-FI" sz="2000" dirty="0" err="1" smtClean="0"/>
              <a:t>se</a:t>
            </a:r>
            <a:r>
              <a:rPr lang="fi-FI" sz="2000" dirty="0" smtClean="0"/>
              <a:t> </a:t>
            </a:r>
            <a:r>
              <a:rPr lang="fi-FI" sz="2000" dirty="0" err="1" smtClean="0"/>
              <a:t>your</a:t>
            </a:r>
            <a:r>
              <a:rPr lang="fi-FI" sz="2000" dirty="0" smtClean="0"/>
              <a:t> </a:t>
            </a:r>
            <a:r>
              <a:rPr lang="fi-FI" sz="2000" dirty="0" err="1" smtClean="0"/>
              <a:t>own</a:t>
            </a:r>
            <a:r>
              <a:rPr lang="fi-FI" sz="2000" dirty="0" smtClean="0"/>
              <a:t> </a:t>
            </a:r>
            <a:r>
              <a:rPr lang="fi-FI" sz="2000" dirty="0" err="1" smtClean="0"/>
              <a:t>query</a:t>
            </a:r>
            <a:r>
              <a:rPr lang="fi-FI" sz="2000" dirty="0" smtClean="0"/>
              <a:t> and </a:t>
            </a:r>
            <a:r>
              <a:rPr lang="fi-FI" sz="2000" dirty="0" err="1" smtClean="0"/>
              <a:t>figure</a:t>
            </a:r>
            <a:r>
              <a:rPr lang="fi-FI" sz="2000" dirty="0" smtClean="0"/>
              <a:t> out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fi-FI" sz="2000" dirty="0" smtClean="0"/>
              <a:t> </a:t>
            </a:r>
            <a:r>
              <a:rPr lang="fi-FI" sz="2000" dirty="0" err="1" smtClean="0"/>
              <a:t>variation</a:t>
            </a:r>
            <a:r>
              <a:rPr lang="fi-FI" sz="2000" dirty="0" smtClean="0"/>
              <a:t> </a:t>
            </a:r>
            <a:r>
              <a:rPr lang="fi-FI" sz="2000" dirty="0" err="1"/>
              <a:t>through</a:t>
            </a:r>
            <a:r>
              <a:rPr lang="fi-FI" sz="2000" dirty="0"/>
              <a:t> </a:t>
            </a:r>
            <a:r>
              <a:rPr lang="fi-FI" sz="2000" dirty="0" err="1" smtClean="0"/>
              <a:t>time</a:t>
            </a:r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825" y="300445"/>
            <a:ext cx="5557931" cy="4108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886" y="4616223"/>
            <a:ext cx="49434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2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5532802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45.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aware</a:t>
            </a:r>
            <a:r>
              <a:rPr lang="fi-FI" dirty="0" smtClean="0"/>
              <a:t>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39" y="1227909"/>
            <a:ext cx="11009811" cy="520772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Review </a:t>
            </a:r>
            <a:r>
              <a:rPr lang="en-US" dirty="0"/>
              <a:t>the video </a:t>
            </a:r>
            <a:r>
              <a:rPr lang="en-US" i="1" dirty="0"/>
              <a:t>Introduction to Artificial Intelligence </a:t>
            </a:r>
            <a:r>
              <a:rPr lang="en-US" i="1" dirty="0" smtClean="0"/>
              <a:t>Ecosystem </a:t>
            </a:r>
            <a:r>
              <a:rPr lang="en-US" dirty="0"/>
              <a:t>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vimeo.com/167156248</a:t>
            </a:r>
            <a:r>
              <a:rPr lang="en-US" dirty="0" smtClean="0"/>
              <a:t>). Explain the core meanings (i.e., advise, assess and predict) </a:t>
            </a:r>
            <a:r>
              <a:rPr lang="en-US" dirty="0"/>
              <a:t>of </a:t>
            </a:r>
            <a:r>
              <a:rPr lang="en-US" dirty="0" smtClean="0"/>
              <a:t>AI.</a:t>
            </a:r>
            <a:endParaRPr lang="fi-FI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771" y="2553472"/>
            <a:ext cx="7088775" cy="398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3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11205754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46.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 smtClean="0"/>
              <a:t>aware</a:t>
            </a:r>
            <a:r>
              <a:rPr lang="fi-FI" dirty="0" smtClean="0"/>
              <a:t> </a:t>
            </a:r>
            <a:r>
              <a:rPr lang="en-US" i="1" dirty="0"/>
              <a:t>Business Intelligence and Analytics Platforms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604406"/>
            <a:ext cx="5000897" cy="4831228"/>
          </a:xfrm>
        </p:spPr>
        <p:txBody>
          <a:bodyPr>
            <a:normAutofit fontScale="92500"/>
          </a:bodyPr>
          <a:lstStyle/>
          <a:p>
            <a:r>
              <a:rPr lang="en-US" dirty="0"/>
              <a:t>Review </a:t>
            </a:r>
            <a:r>
              <a:rPr lang="en-US" i="1" dirty="0"/>
              <a:t>Magic Quadrant for Business Intelligence and Analytics </a:t>
            </a:r>
            <a:r>
              <a:rPr lang="en-US" i="1" dirty="0" smtClean="0"/>
              <a:t>Platforms </a:t>
            </a:r>
            <a:r>
              <a:rPr lang="en-US" dirty="0" smtClean="0"/>
              <a:t>(</a:t>
            </a:r>
            <a:r>
              <a:rPr lang="en-US" u="sng" dirty="0" smtClean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</a:t>
            </a:r>
            <a:r>
              <a:rPr lang="en-US" u="sng" dirty="0" smtClean="0">
                <a:hlinkClick r:id="rId2"/>
              </a:rPr>
              <a:t>cdn2.hubspot.net/hubfs/2172371/Q1%202017%20Gartner.pdf?t=149626062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i="1" dirty="0" smtClean="0"/>
              <a:t>Modern </a:t>
            </a:r>
            <a:r>
              <a:rPr lang="en-US" i="1" dirty="0"/>
              <a:t>BI Evaluation Guide</a:t>
            </a:r>
            <a:r>
              <a:rPr lang="en-US" dirty="0"/>
              <a:t>. Learn to compare the BI&amp;A </a:t>
            </a:r>
            <a:r>
              <a:rPr lang="en-US" dirty="0" smtClean="0"/>
              <a:t>tools (</a:t>
            </a:r>
            <a:r>
              <a:rPr lang="en-US" u="sng" dirty="0" smtClean="0">
                <a:hlinkClick r:id="rId3"/>
              </a:rPr>
              <a:t>https://www.panorama.com/read-modern-bi-evaluation-guide/</a:t>
            </a:r>
            <a:r>
              <a:rPr lang="en-US" dirty="0" smtClean="0"/>
              <a:t>). </a:t>
            </a:r>
            <a:r>
              <a:rPr lang="fi-FI" dirty="0"/>
              <a:t>If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evaluate</a:t>
            </a:r>
            <a:r>
              <a:rPr lang="fi-FI" dirty="0"/>
              <a:t> </a:t>
            </a:r>
            <a:r>
              <a:rPr lang="fi-FI" dirty="0" err="1" smtClean="0"/>
              <a:t>BIAs</a:t>
            </a:r>
            <a:r>
              <a:rPr lang="fi-FI" dirty="0" smtClean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take</a:t>
            </a:r>
            <a:r>
              <a:rPr lang="fi-FI" dirty="0"/>
              <a:t> into </a:t>
            </a:r>
            <a:r>
              <a:rPr lang="fi-FI" dirty="0" err="1"/>
              <a:t>consideration</a:t>
            </a:r>
            <a:r>
              <a:rPr lang="fi-FI" dirty="0"/>
              <a:t>?</a:t>
            </a:r>
            <a:endParaRPr lang="fi-FI" sz="2000" dirty="0"/>
          </a:p>
          <a:p>
            <a:pPr lvl="0"/>
            <a:endParaRPr lang="en-US" u="sng" dirty="0" smtClean="0"/>
          </a:p>
          <a:p>
            <a:pPr lvl="0"/>
            <a:endParaRPr lang="en-US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992" y="1494335"/>
            <a:ext cx="4997631" cy="505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1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39" y="188323"/>
            <a:ext cx="10300064" cy="1325563"/>
          </a:xfrm>
        </p:spPr>
        <p:txBody>
          <a:bodyPr/>
          <a:lstStyle/>
          <a:p>
            <a:r>
              <a:rPr lang="fi-FI" dirty="0" smtClean="0"/>
              <a:t>47.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aware</a:t>
            </a:r>
            <a:r>
              <a:rPr lang="fi-FI" dirty="0" smtClean="0"/>
              <a:t> </a:t>
            </a:r>
            <a:r>
              <a:rPr lang="fi-FI" i="1" dirty="0"/>
              <a:t>D</a:t>
            </a:r>
            <a:r>
              <a:rPr lang="fi-FI" i="1" dirty="0" smtClean="0"/>
              <a:t>ata </a:t>
            </a:r>
            <a:r>
              <a:rPr lang="fi-FI" i="1" dirty="0"/>
              <a:t>S</a:t>
            </a:r>
            <a:r>
              <a:rPr lang="fi-FI" i="1" dirty="0" smtClean="0"/>
              <a:t>cience </a:t>
            </a:r>
            <a:r>
              <a:rPr lang="fi-FI" i="1" dirty="0" err="1"/>
              <a:t>P</a:t>
            </a:r>
            <a:r>
              <a:rPr lang="fi-FI" i="1" dirty="0" err="1" smtClean="0"/>
              <a:t>latforms</a:t>
            </a:r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604406"/>
            <a:ext cx="5532802" cy="4831228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583277" y="1604406"/>
            <a:ext cx="6618712" cy="4831228"/>
          </a:xfrm>
        </p:spPr>
        <p:txBody>
          <a:bodyPr>
            <a:normAutofit/>
          </a:bodyPr>
          <a:lstStyle/>
          <a:p>
            <a:r>
              <a:rPr lang="fi-FI" sz="2400" dirty="0" err="1" smtClean="0"/>
              <a:t>Review</a:t>
            </a:r>
            <a:r>
              <a:rPr lang="fi-FI" sz="2400" dirty="0" smtClean="0"/>
              <a:t> </a:t>
            </a:r>
            <a:r>
              <a:rPr lang="en-US" sz="2400" i="1" dirty="0" smtClean="0"/>
              <a:t>Gartner </a:t>
            </a:r>
            <a:r>
              <a:rPr lang="en-US" sz="2400" i="1" dirty="0"/>
              <a:t>2017 Magic Quadrant for Data Science Platforms: gainers and losers</a:t>
            </a:r>
            <a:r>
              <a:rPr lang="fi-FI" sz="2400" dirty="0" smtClean="0"/>
              <a:t> </a:t>
            </a:r>
            <a:r>
              <a:rPr lang="fi-FI" sz="2400" dirty="0"/>
              <a:t>(</a:t>
            </a:r>
            <a:r>
              <a:rPr lang="fi-FI" sz="2400" dirty="0">
                <a:hlinkClick r:id="rId2"/>
              </a:rPr>
              <a:t>https://</a:t>
            </a:r>
            <a:r>
              <a:rPr lang="fi-FI" sz="2400" dirty="0" smtClean="0">
                <a:hlinkClick r:id="rId2"/>
              </a:rPr>
              <a:t>www.kdnuggets.com/2017/02/gartner-2017-mq-data-science-platforms-gainers-losers.html</a:t>
            </a:r>
            <a:r>
              <a:rPr lang="fi-FI" sz="2400" dirty="0" smtClean="0"/>
              <a:t>) and </a:t>
            </a:r>
            <a:r>
              <a:rPr lang="fi-FI" sz="2400" dirty="0" err="1" smtClean="0"/>
              <a:t>Review</a:t>
            </a:r>
            <a:r>
              <a:rPr lang="fi-FI" sz="2400" dirty="0" smtClean="0"/>
              <a:t> </a:t>
            </a:r>
            <a:r>
              <a:rPr lang="fi-FI" sz="2400" i="1" dirty="0" smtClean="0"/>
              <a:t>Top 24 </a:t>
            </a:r>
            <a:r>
              <a:rPr lang="fi-FI" sz="2400" i="1" dirty="0" err="1" smtClean="0"/>
              <a:t>predictive</a:t>
            </a:r>
            <a:r>
              <a:rPr lang="fi-FI" sz="2400" i="1" dirty="0" smtClean="0"/>
              <a:t> </a:t>
            </a:r>
            <a:r>
              <a:rPr lang="fi-FI" sz="2400" i="1" dirty="0" err="1" smtClean="0"/>
              <a:t>analytics</a:t>
            </a:r>
            <a:r>
              <a:rPr lang="fi-FI" sz="2400" i="1" dirty="0" smtClean="0"/>
              <a:t> software</a:t>
            </a:r>
            <a:r>
              <a:rPr lang="fi-FI" sz="2400" dirty="0" smtClean="0"/>
              <a:t> </a:t>
            </a:r>
            <a:r>
              <a:rPr lang="fi-FI" sz="2400" dirty="0"/>
              <a:t>(</a:t>
            </a:r>
            <a:r>
              <a:rPr lang="fi-FI" sz="2400" dirty="0">
                <a:hlinkClick r:id="rId3"/>
              </a:rPr>
              <a:t>https://www.predictiveanalyticstoday.com/top-predictive-analytics-freeware-software</a:t>
            </a:r>
            <a:r>
              <a:rPr lang="fi-FI" sz="2400" dirty="0" smtClean="0">
                <a:hlinkClick r:id="rId3"/>
              </a:rPr>
              <a:t>/</a:t>
            </a:r>
            <a:r>
              <a:rPr lang="fi-FI" sz="2400" dirty="0" smtClean="0"/>
              <a:t>) and </a:t>
            </a:r>
            <a:r>
              <a:rPr lang="fi-FI" sz="2400" dirty="0" err="1" smtClean="0"/>
              <a:t>Review</a:t>
            </a:r>
            <a:r>
              <a:rPr lang="fi-FI" sz="2400" dirty="0" smtClean="0"/>
              <a:t> </a:t>
            </a:r>
            <a:r>
              <a:rPr lang="fi-FI" sz="2400" i="1" dirty="0" smtClean="0"/>
              <a:t>Top 30 </a:t>
            </a:r>
            <a:r>
              <a:rPr lang="fi-FI" sz="2400" i="1" dirty="0" err="1" smtClean="0"/>
              <a:t>Predictive</a:t>
            </a:r>
            <a:r>
              <a:rPr lang="fi-FI" sz="2400" i="1" dirty="0" smtClean="0"/>
              <a:t> </a:t>
            </a:r>
            <a:r>
              <a:rPr lang="fi-FI" sz="2400" i="1" dirty="0" err="1" smtClean="0"/>
              <a:t>analytics</a:t>
            </a:r>
            <a:r>
              <a:rPr lang="fi-FI" sz="2400" i="1" dirty="0"/>
              <a:t> software API </a:t>
            </a:r>
            <a:r>
              <a:rPr lang="fi-FI" sz="2400" dirty="0"/>
              <a:t>(</a:t>
            </a:r>
            <a:r>
              <a:rPr lang="fi-FI" sz="2400" dirty="0">
                <a:hlinkClick r:id="rId4"/>
              </a:rPr>
              <a:t>https://www.predictiveanalyticstoday.com/top-predictive-analytics-software-api</a:t>
            </a:r>
            <a:r>
              <a:rPr lang="fi-FI" sz="2400" dirty="0" smtClean="0">
                <a:hlinkClick r:id="rId4"/>
              </a:rPr>
              <a:t>/</a:t>
            </a:r>
            <a:r>
              <a:rPr lang="fi-FI" sz="2400" dirty="0" smtClean="0"/>
              <a:t>). If </a:t>
            </a:r>
            <a:r>
              <a:rPr lang="fi-FI" sz="2400" dirty="0" err="1" smtClean="0"/>
              <a:t>you</a:t>
            </a:r>
            <a:r>
              <a:rPr lang="fi-FI" sz="2400" dirty="0" smtClean="0"/>
              <a:t> </a:t>
            </a:r>
            <a:r>
              <a:rPr lang="fi-FI" sz="2400" dirty="0" err="1" smtClean="0"/>
              <a:t>will</a:t>
            </a:r>
            <a:r>
              <a:rPr lang="fi-FI" sz="2400" dirty="0" smtClean="0"/>
              <a:t> </a:t>
            </a:r>
            <a:r>
              <a:rPr lang="fi-FI" sz="2400" dirty="0" err="1" smtClean="0"/>
              <a:t>evaluate</a:t>
            </a:r>
            <a:r>
              <a:rPr lang="fi-FI" sz="2400" dirty="0" smtClean="0"/>
              <a:t> data science </a:t>
            </a:r>
            <a:r>
              <a:rPr lang="fi-FI" sz="2400" dirty="0" err="1" smtClean="0"/>
              <a:t>platforms</a:t>
            </a:r>
            <a:r>
              <a:rPr lang="fi-FI" sz="2400" dirty="0" smtClean="0"/>
              <a:t> </a:t>
            </a:r>
            <a:r>
              <a:rPr lang="fi-FI" sz="2400" dirty="0" err="1" smtClean="0"/>
              <a:t>what</a:t>
            </a:r>
            <a:r>
              <a:rPr lang="fi-FI" sz="2400" dirty="0" smtClean="0"/>
              <a:t> </a:t>
            </a:r>
            <a:r>
              <a:rPr lang="fi-FI" sz="2400" dirty="0" err="1" smtClean="0"/>
              <a:t>you</a:t>
            </a:r>
            <a:r>
              <a:rPr lang="fi-FI" sz="2400" dirty="0" smtClean="0"/>
              <a:t> </a:t>
            </a:r>
            <a:r>
              <a:rPr lang="fi-FI" sz="2400" dirty="0" err="1" smtClean="0"/>
              <a:t>should</a:t>
            </a:r>
            <a:r>
              <a:rPr lang="fi-FI" sz="2400" dirty="0" smtClean="0"/>
              <a:t> </a:t>
            </a:r>
            <a:r>
              <a:rPr lang="fi-FI" sz="2400" dirty="0" err="1" smtClean="0"/>
              <a:t>take</a:t>
            </a:r>
            <a:r>
              <a:rPr lang="fi-FI" sz="2400" dirty="0" smtClean="0"/>
              <a:t> into </a:t>
            </a:r>
            <a:r>
              <a:rPr lang="fi-FI" sz="2400" dirty="0" err="1" smtClean="0"/>
              <a:t>consideration</a:t>
            </a:r>
            <a:r>
              <a:rPr lang="fi-FI" sz="2400" dirty="0" smtClean="0"/>
              <a:t>?</a:t>
            </a:r>
            <a:endParaRPr lang="fi-FI" sz="1800" dirty="0"/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631" y="1433336"/>
            <a:ext cx="4783319" cy="500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2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636" y="190611"/>
            <a:ext cx="5798684" cy="1325563"/>
          </a:xfrm>
        </p:spPr>
        <p:txBody>
          <a:bodyPr>
            <a:normAutofit/>
          </a:bodyPr>
          <a:lstStyle/>
          <a:p>
            <a:r>
              <a:rPr lang="fi-FI" dirty="0"/>
              <a:t>4</a:t>
            </a:r>
            <a:r>
              <a:rPr lang="fi-FI" dirty="0" smtClean="0"/>
              <a:t>. </a:t>
            </a:r>
            <a:r>
              <a:rPr lang="fi-FI" dirty="0" err="1" smtClean="0"/>
              <a:t>Learn</a:t>
            </a:r>
            <a:r>
              <a:rPr lang="fi-FI" dirty="0" smtClean="0"/>
              <a:t> import </a:t>
            </a:r>
            <a:r>
              <a:rPr lang="fi-FI" dirty="0" err="1" smtClean="0"/>
              <a:t>datasets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Excel </a:t>
            </a:r>
            <a:r>
              <a:rPr lang="fi-FI" dirty="0" err="1" smtClean="0"/>
              <a:t>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4952" y="1659602"/>
            <a:ext cx="5393734" cy="1529306"/>
          </a:xfrm>
        </p:spPr>
        <p:txBody>
          <a:bodyPr>
            <a:normAutofit fontScale="77500" lnSpcReduction="20000"/>
          </a:bodyPr>
          <a:lstStyle/>
          <a:p>
            <a:r>
              <a:rPr lang="fi-FI" dirty="0" err="1" smtClean="0"/>
              <a:t>Download</a:t>
            </a:r>
            <a:r>
              <a:rPr lang="fi-FI" dirty="0" smtClean="0"/>
              <a:t> </a:t>
            </a:r>
            <a:r>
              <a:rPr lang="fi-FI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Adult</a:t>
            </a:r>
            <a:r>
              <a:rPr lang="fi-FI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 Set</a:t>
            </a:r>
            <a:r>
              <a:rPr lang="fi-FI" dirty="0" smtClean="0"/>
              <a:t> </a:t>
            </a:r>
            <a:r>
              <a:rPr lang="fi-FI" dirty="0" smtClean="0">
                <a:hlinkClick r:id="rId2"/>
              </a:rPr>
              <a:t>http://archive.ics.uci.edu/ml/datasets/Adult</a:t>
            </a:r>
            <a:endParaRPr lang="fi-FI" dirty="0" smtClean="0"/>
          </a:p>
          <a:p>
            <a:r>
              <a:rPr lang="fi-FI" dirty="0" smtClean="0"/>
              <a:t>Import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dowloaded</a:t>
            </a:r>
            <a:r>
              <a:rPr lang="fi-FI" dirty="0" smtClean="0"/>
              <a:t> data set (i.e., </a:t>
            </a:r>
            <a:r>
              <a:rPr lang="fi-FI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adult.data.text</a:t>
            </a:r>
            <a:r>
              <a:rPr lang="fi-FI" dirty="0" smtClean="0"/>
              <a:t>) </a:t>
            </a:r>
            <a:r>
              <a:rPr lang="fi-FI" dirty="0" err="1" smtClean="0"/>
              <a:t>within</a:t>
            </a:r>
            <a:r>
              <a:rPr lang="fi-FI" dirty="0" smtClean="0"/>
              <a:t> 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fi-FI" dirty="0" smtClean="0"/>
              <a:t> =&gt;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endParaRPr lang="fi-F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i-FI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36" y="3431825"/>
            <a:ext cx="5182484" cy="3115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722" y="3879560"/>
            <a:ext cx="5874612" cy="29113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71865" y="340130"/>
            <a:ext cx="4567582" cy="310854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i-FI" sz="2800" dirty="0" err="1" smtClean="0"/>
              <a:t>When</a:t>
            </a:r>
            <a:r>
              <a:rPr lang="fi-FI" sz="2800" dirty="0" smtClean="0"/>
              <a:t> a </a:t>
            </a:r>
            <a:r>
              <a:rPr lang="fi-FI" sz="2800" dirty="0" err="1" smtClean="0"/>
              <a:t>text</a:t>
            </a:r>
            <a:r>
              <a:rPr lang="fi-FI" sz="2800" dirty="0" smtClean="0"/>
              <a:t> </a:t>
            </a:r>
            <a:r>
              <a:rPr lang="fi-FI" sz="2800" dirty="0" err="1" smtClean="0"/>
              <a:t>file</a:t>
            </a:r>
            <a:r>
              <a:rPr lang="fi-FI" sz="2800" dirty="0" smtClean="0"/>
              <a:t> is </a:t>
            </a:r>
            <a:r>
              <a:rPr lang="fi-FI" sz="2800" dirty="0" err="1" smtClean="0"/>
              <a:t>downloaded</a:t>
            </a:r>
            <a:r>
              <a:rPr lang="fi-FI" sz="2800" dirty="0" smtClean="0"/>
              <a:t>, </a:t>
            </a:r>
            <a:r>
              <a:rPr lang="fi-FI" sz="2800" dirty="0" err="1" smtClean="0"/>
              <a:t>then</a:t>
            </a:r>
            <a:r>
              <a:rPr lang="fi-FI" sz="2800" dirty="0" smtClean="0"/>
              <a:t> it is </a:t>
            </a:r>
            <a:r>
              <a:rPr lang="fi-FI" sz="2800" dirty="0" err="1" smtClean="0"/>
              <a:t>essential</a:t>
            </a:r>
            <a:r>
              <a:rPr lang="fi-FI" sz="2800" dirty="0" smtClean="0"/>
              <a:t> </a:t>
            </a:r>
            <a:r>
              <a:rPr lang="fi-FI" sz="2800" dirty="0" err="1" smtClean="0"/>
              <a:t>that</a:t>
            </a:r>
            <a:r>
              <a:rPr lang="fi-FI" sz="2800" dirty="0" smtClean="0"/>
              <a:t> </a:t>
            </a:r>
            <a:r>
              <a:rPr lang="fi-FI" sz="2800" dirty="0" err="1" smtClean="0"/>
              <a:t>the</a:t>
            </a:r>
            <a:r>
              <a:rPr lang="fi-FI" sz="2800" dirty="0" smtClean="0"/>
              <a:t> </a:t>
            </a:r>
            <a:r>
              <a:rPr lang="fi-FI" sz="2800" dirty="0" err="1" smtClean="0"/>
              <a:t>type</a:t>
            </a:r>
            <a:r>
              <a:rPr lang="fi-FI" sz="2800" dirty="0" smtClean="0"/>
              <a:t> of </a:t>
            </a:r>
            <a:r>
              <a:rPr lang="fi-FI" sz="2800" dirty="0" err="1" smtClean="0"/>
              <a:t>file</a:t>
            </a:r>
            <a:r>
              <a:rPr lang="fi-FI" sz="2800" dirty="0" smtClean="0"/>
              <a:t> is .txt.</a:t>
            </a:r>
            <a:endParaRPr lang="fi-FI" sz="2800" dirty="0"/>
          </a:p>
          <a:p>
            <a:r>
              <a:rPr lang="fi-FI" sz="2800" dirty="0" err="1" smtClean="0"/>
              <a:t>When</a:t>
            </a:r>
            <a:r>
              <a:rPr lang="fi-FI" sz="2800" dirty="0" smtClean="0"/>
              <a:t> </a:t>
            </a:r>
            <a:r>
              <a:rPr lang="fi-FI" sz="2800" dirty="0" err="1" smtClean="0"/>
              <a:t>the</a:t>
            </a:r>
            <a:r>
              <a:rPr lang="fi-FI" sz="2800" dirty="0" smtClean="0"/>
              <a:t> </a:t>
            </a:r>
            <a:r>
              <a:rPr lang="fi-FI" sz="2800" dirty="0" err="1" smtClean="0"/>
              <a:t>text</a:t>
            </a:r>
            <a:r>
              <a:rPr lang="fi-FI" sz="2800" dirty="0" smtClean="0"/>
              <a:t> </a:t>
            </a:r>
            <a:r>
              <a:rPr lang="fi-FI" sz="2800" dirty="0" err="1" smtClean="0"/>
              <a:t>file</a:t>
            </a:r>
            <a:r>
              <a:rPr lang="fi-FI" sz="2800" dirty="0" smtClean="0"/>
              <a:t> is </a:t>
            </a:r>
            <a:r>
              <a:rPr lang="fi-FI" sz="2800" dirty="0" err="1" smtClean="0"/>
              <a:t>handled</a:t>
            </a:r>
            <a:r>
              <a:rPr lang="fi-FI" sz="2800" dirty="0" smtClean="0"/>
              <a:t>, </a:t>
            </a:r>
            <a:r>
              <a:rPr lang="fi-FI" sz="2800" dirty="0" err="1" smtClean="0"/>
              <a:t>then</a:t>
            </a:r>
            <a:r>
              <a:rPr lang="fi-FI" sz="2800" dirty="0" smtClean="0"/>
              <a:t> </a:t>
            </a:r>
            <a:r>
              <a:rPr lang="fi-FI" sz="2800" dirty="0" err="1" smtClean="0"/>
              <a:t>the</a:t>
            </a:r>
            <a:r>
              <a:rPr lang="fi-FI" sz="2800" dirty="0" smtClean="0"/>
              <a:t> </a:t>
            </a:r>
            <a:r>
              <a:rPr lang="fi-FI" sz="2800" dirty="0" err="1" smtClean="0"/>
              <a:t>delimiter</a:t>
            </a:r>
            <a:r>
              <a:rPr lang="fi-FI" sz="2800" dirty="0" smtClean="0"/>
              <a:t> </a:t>
            </a:r>
            <a:r>
              <a:rPr lang="fi-FI" sz="2800" dirty="0" err="1" smtClean="0"/>
              <a:t>has</a:t>
            </a:r>
            <a:r>
              <a:rPr lang="fi-FI" sz="2800" dirty="0" smtClean="0"/>
              <a:t> to </a:t>
            </a:r>
            <a:r>
              <a:rPr lang="fi-FI" sz="2800" dirty="0" err="1" smtClean="0"/>
              <a:t>be</a:t>
            </a:r>
            <a:r>
              <a:rPr lang="fi-FI" sz="2800" dirty="0" smtClean="0"/>
              <a:t> </a:t>
            </a:r>
            <a:r>
              <a:rPr lang="fi-FI" sz="2800" dirty="0" err="1" smtClean="0"/>
              <a:t>ckecked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156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39" y="188323"/>
            <a:ext cx="10300064" cy="1325563"/>
          </a:xfrm>
        </p:spPr>
        <p:txBody>
          <a:bodyPr/>
          <a:lstStyle/>
          <a:p>
            <a:r>
              <a:rPr lang="fi-FI" dirty="0" smtClean="0"/>
              <a:t>48.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aware</a:t>
            </a:r>
            <a:r>
              <a:rPr lang="fi-FI" dirty="0" smtClean="0"/>
              <a:t> </a:t>
            </a:r>
            <a:r>
              <a:rPr lang="fi-FI" dirty="0" err="1" smtClean="0"/>
              <a:t>enterprise</a:t>
            </a:r>
            <a:r>
              <a:rPr lang="fi-FI" dirty="0" smtClean="0"/>
              <a:t> data </a:t>
            </a:r>
            <a:r>
              <a:rPr lang="fi-FI" dirty="0" err="1" smtClean="0"/>
              <a:t>platforms</a:t>
            </a:r>
            <a:r>
              <a:rPr lang="fi-FI" dirty="0" smtClean="0"/>
              <a:t> and open science </a:t>
            </a:r>
            <a:r>
              <a:rPr lang="fi-FI" dirty="0" err="1" smtClean="0"/>
              <a:t>platforms</a:t>
            </a:r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604406"/>
            <a:ext cx="5532802" cy="4831228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583277" y="1604406"/>
            <a:ext cx="6618712" cy="483122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Review the article </a:t>
            </a:r>
            <a:r>
              <a:rPr lang="en-US" i="1" dirty="0" smtClean="0"/>
              <a:t>Packaging </a:t>
            </a:r>
            <a:r>
              <a:rPr lang="en-US" i="1" dirty="0"/>
              <a:t>data analytical work reproducibly using R (and friends</a:t>
            </a:r>
            <a:r>
              <a:rPr lang="en-US" i="1" dirty="0" smtClean="0"/>
              <a:t>)</a:t>
            </a:r>
            <a:r>
              <a:rPr lang="en-US" dirty="0" smtClean="0"/>
              <a:t> (</a:t>
            </a:r>
            <a:r>
              <a:rPr lang="en-US" u="sng" dirty="0" smtClean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</a:t>
            </a:r>
            <a:r>
              <a:rPr lang="en-US" u="sng" dirty="0" smtClean="0">
                <a:hlinkClick r:id="rId2"/>
              </a:rPr>
              <a:t>doi.org/10.7287/peerj.preprints.3192v1</a:t>
            </a:r>
            <a:r>
              <a:rPr lang="en-US" dirty="0" smtClean="0"/>
              <a:t>). What is a compendium?</a:t>
            </a:r>
            <a:endParaRPr lang="en-US" u="sng" dirty="0" smtClean="0"/>
          </a:p>
          <a:p>
            <a:r>
              <a:rPr lang="en-US" dirty="0"/>
              <a:t>Review </a:t>
            </a:r>
            <a:r>
              <a:rPr lang="en-US" i="1" dirty="0"/>
              <a:t>Open Data Science in the AI Era: Breaking Data Science Open </a:t>
            </a:r>
            <a:r>
              <a:rPr lang="en-US" dirty="0" smtClean="0"/>
              <a:t>(</a:t>
            </a:r>
            <a:r>
              <a:rPr lang="en-US" u="sng" dirty="0" smtClean="0">
                <a:hlinkClick r:id="rId3"/>
              </a:rPr>
              <a:t>https</a:t>
            </a:r>
            <a:r>
              <a:rPr lang="en-US" u="sng" dirty="0">
                <a:hlinkClick r:id="rId3"/>
              </a:rPr>
              <a:t>://</a:t>
            </a:r>
            <a:r>
              <a:rPr lang="en-US" u="sng" dirty="0" smtClean="0">
                <a:hlinkClick r:id="rId3"/>
              </a:rPr>
              <a:t>www.slideshare.net/continuumio/open-data-science-in-the-ai-era-breaking-data-science-open</a:t>
            </a:r>
            <a:r>
              <a:rPr lang="en-US" dirty="0" smtClean="0"/>
              <a:t>). What is open core and open source?</a:t>
            </a:r>
            <a:endParaRPr lang="en-US" dirty="0"/>
          </a:p>
          <a:p>
            <a:r>
              <a:rPr lang="en-US" dirty="0"/>
              <a:t>Review </a:t>
            </a:r>
            <a:r>
              <a:rPr lang="en-US" i="1" dirty="0"/>
              <a:t>Breaking Data Science </a:t>
            </a:r>
            <a:r>
              <a:rPr lang="en-US" i="1" dirty="0" smtClean="0"/>
              <a:t>Open How </a:t>
            </a:r>
            <a:r>
              <a:rPr lang="en-US" i="1" dirty="0"/>
              <a:t>Open Data </a:t>
            </a:r>
            <a:r>
              <a:rPr lang="en-US" i="1" dirty="0" smtClean="0"/>
              <a:t>Science Is </a:t>
            </a:r>
            <a:r>
              <a:rPr lang="en-US" i="1" dirty="0"/>
              <a:t>Eating the </a:t>
            </a:r>
            <a:r>
              <a:rPr lang="en-US" i="1" dirty="0" smtClean="0"/>
              <a:t>World </a:t>
            </a:r>
            <a:r>
              <a:rPr lang="en-US" dirty="0"/>
              <a:t>(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know.continuum.io/rs/387-XNW-688/images/ebook-breakingdatascienceopen.pdf</a:t>
            </a:r>
            <a:r>
              <a:rPr lang="en-US" dirty="0" smtClean="0"/>
              <a:t>) and</a:t>
            </a:r>
            <a:r>
              <a:rPr lang="en-US" i="1" dirty="0" smtClean="0"/>
              <a:t> How to use DevOps for Data Science </a:t>
            </a:r>
            <a:r>
              <a:rPr lang="en-US" dirty="0" smtClean="0"/>
              <a:t>(</a:t>
            </a:r>
            <a:r>
              <a:rPr lang="en-US" u="sng" dirty="0" smtClean="0">
                <a:hlinkClick r:id="rId5"/>
              </a:rPr>
              <a:t>https</a:t>
            </a:r>
            <a:r>
              <a:rPr lang="en-US" u="sng" dirty="0">
                <a:hlinkClick r:id="rId5"/>
              </a:rPr>
              <a:t>://www.datascience.com/blog/devops-data-science?utm_source=hs_email&amp;utm_medium=email&amp;utm_content=57181567&amp;_hsenc=p2ANqtz-9AIFaw7KRLXBKDzk-lWEyKk0s5xIj-tVYrdC1kiUx6eQuYviUNnjqrvwbzavZh_7xjVuCx-nSkjPVMkTzasakDQRtXNQ&amp;_</a:t>
            </a:r>
            <a:r>
              <a:rPr lang="en-US" u="sng" dirty="0" smtClean="0">
                <a:hlinkClick r:id="rId5"/>
              </a:rPr>
              <a:t>hsmi=57181567</a:t>
            </a:r>
            <a:r>
              <a:rPr lang="en-US" dirty="0" smtClean="0"/>
              <a:t>). Why containers are </a:t>
            </a:r>
            <a:r>
              <a:rPr lang="fi-FI" dirty="0" err="1" smtClean="0"/>
              <a:t>leveraged</a:t>
            </a:r>
            <a:r>
              <a:rPr lang="fi-FI" dirty="0" smtClean="0"/>
              <a:t> in data science?</a:t>
            </a:r>
            <a:endParaRPr lang="en-US" dirty="0"/>
          </a:p>
          <a:p>
            <a:pPr marL="0" indent="0">
              <a:buNone/>
            </a:pPr>
            <a:endParaRPr lang="fi-FI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2826" y="1984812"/>
            <a:ext cx="4235087" cy="314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9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5371012" cy="1325563"/>
          </a:xfrm>
        </p:spPr>
        <p:txBody>
          <a:bodyPr>
            <a:normAutofit fontScale="90000"/>
          </a:bodyPr>
          <a:lstStyle/>
          <a:p>
            <a:r>
              <a:rPr lang="fi-FI" dirty="0" smtClean="0"/>
              <a:t>49.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aware</a:t>
            </a:r>
            <a:r>
              <a:rPr lang="fi-FI" dirty="0"/>
              <a:t> </a:t>
            </a:r>
            <a:r>
              <a:rPr lang="fi-FI" dirty="0" err="1" smtClean="0"/>
              <a:t>deep</a:t>
            </a:r>
            <a:r>
              <a:rPr lang="fi-FI" dirty="0" smtClean="0"/>
              <a:t> </a:t>
            </a:r>
            <a:r>
              <a:rPr lang="fi-FI" dirty="0" err="1" smtClean="0"/>
              <a:t>learning</a:t>
            </a:r>
            <a:r>
              <a:rPr lang="fi-FI" dirty="0" smtClean="0"/>
              <a:t> </a:t>
            </a:r>
            <a:r>
              <a:rPr lang="fi-FI" dirty="0" err="1" smtClean="0"/>
              <a:t>models</a:t>
            </a:r>
            <a:r>
              <a:rPr lang="fi-FI" dirty="0" smtClean="0"/>
              <a:t> and open AI </a:t>
            </a:r>
            <a:r>
              <a:rPr lang="fi-FI" dirty="0" err="1" smtClean="0"/>
              <a:t>tools</a:t>
            </a:r>
            <a:r>
              <a:rPr lang="fi-FI" dirty="0" smtClean="0"/>
              <a:t>/</a:t>
            </a:r>
            <a:r>
              <a:rPr lang="fi-FI" dirty="0" err="1" smtClean="0"/>
              <a:t>toolkits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828800"/>
            <a:ext cx="5532802" cy="4606834"/>
          </a:xfrm>
        </p:spPr>
        <p:txBody>
          <a:bodyPr>
            <a:noAutofit/>
          </a:bodyPr>
          <a:lstStyle/>
          <a:p>
            <a:r>
              <a:rPr lang="fi-FI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Microsoft </a:t>
            </a:r>
            <a:r>
              <a:rPr lang="fi-FI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Cognitive</a:t>
            </a:r>
            <a:r>
              <a:rPr lang="fi-FI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Toolkit</a:t>
            </a:r>
            <a:r>
              <a:rPr lang="fi-FI" sz="1800" dirty="0" smtClean="0"/>
              <a:t> (</a:t>
            </a:r>
            <a:r>
              <a:rPr lang="fi-FI" sz="1800" dirty="0">
                <a:hlinkClick r:id="rId2"/>
              </a:rPr>
              <a:t>https://www.microsoft.com/en-us/cognitive-toolkit</a:t>
            </a:r>
            <a:r>
              <a:rPr lang="fi-FI" sz="1800" dirty="0" smtClean="0">
                <a:hlinkClick r:id="rId2"/>
              </a:rPr>
              <a:t>/</a:t>
            </a:r>
            <a:r>
              <a:rPr lang="fi-FI" sz="1800" dirty="0"/>
              <a:t>)</a:t>
            </a:r>
            <a:r>
              <a:rPr lang="fi-FI" sz="1800" dirty="0" smtClean="0"/>
              <a:t> is </a:t>
            </a:r>
            <a:r>
              <a:rPr lang="fi-FI" sz="1800" dirty="0" err="1" smtClean="0"/>
              <a:t>production-ready</a:t>
            </a:r>
            <a:r>
              <a:rPr lang="fi-FI" sz="1800" dirty="0" smtClean="0"/>
              <a:t> open </a:t>
            </a:r>
            <a:r>
              <a:rPr lang="fi-FI" sz="1800" dirty="0" err="1" smtClean="0"/>
              <a:t>source</a:t>
            </a:r>
            <a:r>
              <a:rPr lang="fi-FI" sz="1800" dirty="0" smtClean="0"/>
              <a:t> AI </a:t>
            </a:r>
            <a:r>
              <a:rPr lang="fi-FI" sz="1800" dirty="0" err="1" smtClean="0"/>
              <a:t>toolkit</a:t>
            </a:r>
            <a:r>
              <a:rPr lang="fi-FI" sz="1800" dirty="0" smtClean="0"/>
              <a:t> </a:t>
            </a:r>
            <a:r>
              <a:rPr lang="fi-FI" sz="1800" dirty="0" err="1" smtClean="0"/>
              <a:t>that</a:t>
            </a:r>
            <a:r>
              <a:rPr lang="fi-FI" sz="1800" dirty="0" smtClean="0"/>
              <a:t> is </a:t>
            </a:r>
            <a:r>
              <a:rPr lang="fi-FI" sz="1800" dirty="0" err="1" smtClean="0"/>
              <a:t>designed</a:t>
            </a:r>
            <a:r>
              <a:rPr lang="fi-FI" sz="1800" dirty="0" smtClean="0"/>
              <a:t> to </a:t>
            </a:r>
            <a:r>
              <a:rPr lang="fi-FI" sz="1800" dirty="0" err="1" smtClean="0"/>
              <a:t>work</a:t>
            </a:r>
            <a:r>
              <a:rPr lang="fi-FI" sz="1800" dirty="0" smtClean="0"/>
              <a:t> </a:t>
            </a:r>
            <a:r>
              <a:rPr lang="fi-FI" sz="1800" dirty="0" err="1" smtClean="0"/>
              <a:t>with</a:t>
            </a:r>
            <a:r>
              <a:rPr lang="fi-FI" sz="1800" dirty="0" smtClean="0"/>
              <a:t> </a:t>
            </a:r>
            <a:r>
              <a:rPr lang="fi-FI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Anaconda</a:t>
            </a:r>
            <a:r>
              <a:rPr lang="fi-FI" sz="1800" dirty="0"/>
              <a:t> </a:t>
            </a:r>
            <a:r>
              <a:rPr lang="fi-FI" sz="1800" dirty="0" smtClean="0"/>
              <a:t>and it is </a:t>
            </a:r>
            <a:r>
              <a:rPr lang="fi-FI" sz="1800" dirty="0" err="1" smtClean="0"/>
              <a:t>used</a:t>
            </a:r>
            <a:r>
              <a:rPr lang="fi-FI" sz="1800" dirty="0" smtClean="0"/>
              <a:t> in </a:t>
            </a:r>
            <a:r>
              <a:rPr lang="fi-FI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Bing</a:t>
            </a:r>
            <a:r>
              <a:rPr lang="fi-FI" sz="1800" dirty="0" smtClean="0"/>
              <a:t>, </a:t>
            </a:r>
            <a:r>
              <a:rPr lang="fi-FI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Cortana</a:t>
            </a:r>
            <a:r>
              <a:rPr lang="fi-FI" sz="1800" dirty="0" smtClean="0"/>
              <a:t> and </a:t>
            </a:r>
            <a:r>
              <a:rPr lang="fi-FI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Skype</a:t>
            </a:r>
            <a:r>
              <a:rPr lang="fi-FI" sz="1800" dirty="0" smtClean="0"/>
              <a:t>. </a:t>
            </a:r>
          </a:p>
          <a:p>
            <a:r>
              <a:rPr lang="en-US" sz="1800" dirty="0" smtClean="0"/>
              <a:t>Review </a:t>
            </a:r>
            <a:r>
              <a:rPr lang="fi-FI" sz="1800" dirty="0" smtClean="0"/>
              <a:t>(</a:t>
            </a:r>
            <a:r>
              <a:rPr lang="fi-FI" sz="1800" dirty="0" smtClean="0">
                <a:hlinkClick r:id="rId3"/>
              </a:rPr>
              <a:t>https</a:t>
            </a:r>
            <a:r>
              <a:rPr lang="fi-FI" sz="1800" dirty="0">
                <a:hlinkClick r:id="rId3"/>
              </a:rPr>
              <a:t>://</a:t>
            </a:r>
            <a:r>
              <a:rPr lang="fi-FI" sz="1800" dirty="0" smtClean="0">
                <a:hlinkClick r:id="rId3"/>
              </a:rPr>
              <a:t>www.microsoft.com/en-us/cognitive-toolkit/features/model-gallery/</a:t>
            </a:r>
            <a:r>
              <a:rPr lang="fi-FI" sz="1800" dirty="0"/>
              <a:t>) </a:t>
            </a:r>
            <a:r>
              <a:rPr lang="fi-FI" sz="1800" dirty="0" smtClean="0"/>
              <a:t>and </a:t>
            </a:r>
            <a:r>
              <a:rPr lang="fi-FI" sz="1800" dirty="0" err="1" smtClean="0"/>
              <a:t>try</a:t>
            </a:r>
            <a:r>
              <a:rPr lang="fi-FI" sz="1800" dirty="0" smtClean="0"/>
              <a:t> to </a:t>
            </a:r>
            <a:r>
              <a:rPr lang="fi-FI" sz="1800" dirty="0" err="1" smtClean="0"/>
              <a:t>find</a:t>
            </a:r>
            <a:r>
              <a:rPr lang="fi-FI" sz="1800" dirty="0" smtClean="0"/>
              <a:t> out </a:t>
            </a:r>
            <a:r>
              <a:rPr lang="fi-FI" sz="1800" dirty="0" err="1" smtClean="0"/>
              <a:t>do</a:t>
            </a:r>
            <a:r>
              <a:rPr lang="fi-FI" sz="1800" dirty="0" smtClean="0"/>
              <a:t> </a:t>
            </a:r>
            <a:r>
              <a:rPr lang="fi-FI" sz="1800" dirty="0" err="1" smtClean="0"/>
              <a:t>they</a:t>
            </a:r>
            <a:r>
              <a:rPr lang="fi-FI" sz="1800" dirty="0" smtClean="0"/>
              <a:t> </a:t>
            </a:r>
            <a:r>
              <a:rPr lang="fi-FI" sz="1800" dirty="0" err="1" smtClean="0"/>
              <a:t>leverage</a:t>
            </a:r>
            <a:r>
              <a:rPr lang="fi-FI" sz="1800" dirty="0" smtClean="0"/>
              <a:t> </a:t>
            </a:r>
            <a:r>
              <a:rPr lang="en-US" sz="1800" dirty="0" smtClean="0"/>
              <a:t>generative </a:t>
            </a:r>
            <a:r>
              <a:rPr lang="en-US" sz="1800" dirty="0"/>
              <a:t>models and discriminative </a:t>
            </a:r>
            <a:r>
              <a:rPr lang="en-US" sz="1800" dirty="0" smtClean="0"/>
              <a:t>models or something else.</a:t>
            </a:r>
            <a:endParaRPr lang="fi-FI" sz="1800" dirty="0">
              <a:hlinkClick r:id="rId3"/>
            </a:endParaRPr>
          </a:p>
          <a:p>
            <a:r>
              <a:rPr lang="en-US" sz="1800" dirty="0"/>
              <a:t>Review </a:t>
            </a:r>
            <a:r>
              <a:rPr lang="en-US" sz="1800" i="1" dirty="0"/>
              <a:t>Supercharging Excel with Anaconda Fusion | Christine </a:t>
            </a:r>
            <a:r>
              <a:rPr lang="en-US" sz="1800" i="1" dirty="0" err="1"/>
              <a:t>Doig</a:t>
            </a:r>
            <a:r>
              <a:rPr lang="en-US" sz="1800" i="1" dirty="0"/>
              <a:t> &amp; Fabio </a:t>
            </a:r>
            <a:r>
              <a:rPr lang="en-US" sz="1800" i="1" dirty="0" err="1"/>
              <a:t>Pliger</a:t>
            </a:r>
            <a:r>
              <a:rPr lang="en-US" sz="1800" i="1" dirty="0"/>
              <a:t> </a:t>
            </a:r>
            <a:r>
              <a:rPr lang="en-US" sz="1800" i="1" dirty="0" smtClean="0"/>
              <a:t>|</a:t>
            </a:r>
            <a:r>
              <a:rPr lang="en-US" sz="1800" i="1" dirty="0" err="1" smtClean="0"/>
              <a:t>AnacondaCON</a:t>
            </a:r>
            <a:r>
              <a:rPr lang="en-US" sz="1800" i="1" dirty="0" smtClean="0"/>
              <a:t> </a:t>
            </a:r>
            <a:r>
              <a:rPr lang="en-US" sz="1800" i="1" dirty="0"/>
              <a:t>2017</a:t>
            </a:r>
            <a:r>
              <a:rPr lang="en-US" sz="1800" dirty="0"/>
              <a:t> </a:t>
            </a:r>
            <a:r>
              <a:rPr lang="en-US" sz="1800" dirty="0" smtClean="0"/>
              <a:t>(</a:t>
            </a:r>
            <a:r>
              <a:rPr lang="en-US" sz="1800" u="sng" dirty="0" smtClean="0">
                <a:hlinkClick r:id="rId4"/>
              </a:rPr>
              <a:t>https</a:t>
            </a:r>
            <a:r>
              <a:rPr lang="en-US" sz="1800" u="sng" dirty="0">
                <a:hlinkClick r:id="rId4"/>
              </a:rPr>
              <a:t>://</a:t>
            </a:r>
            <a:r>
              <a:rPr lang="en-US" sz="1800" u="sng" dirty="0" smtClean="0">
                <a:hlinkClick r:id="rId4"/>
              </a:rPr>
              <a:t>www.youtube.com/watch?v=wBHf1PLzLvg</a:t>
            </a:r>
            <a:r>
              <a:rPr lang="en-US" sz="1800" u="sng" dirty="0" smtClean="0"/>
              <a:t>)</a:t>
            </a:r>
            <a:endParaRPr lang="en-US" sz="1800" dirty="0" smtClean="0"/>
          </a:p>
          <a:p>
            <a:r>
              <a:rPr lang="en-US" sz="1800" dirty="0" smtClean="0"/>
              <a:t>When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Anaconda Fusion</a:t>
            </a:r>
            <a:r>
              <a:rPr lang="en-US" sz="1800" dirty="0" smtClean="0"/>
              <a:t> (going to be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en-US" sz="1800" dirty="0" smtClean="0"/>
              <a:t> add-in) is available then you will review the demos (</a:t>
            </a:r>
            <a:r>
              <a:rPr lang="en-US" sz="1800" u="sng" dirty="0" smtClean="0">
                <a:hlinkClick r:id="rId5"/>
              </a:rPr>
              <a:t>https</a:t>
            </a:r>
            <a:r>
              <a:rPr lang="en-US" sz="1800" u="sng" dirty="0">
                <a:hlinkClick r:id="rId5"/>
              </a:rPr>
              <a:t>://continuumio.github.io/anaconda-fusion-demos</a:t>
            </a:r>
            <a:r>
              <a:rPr lang="en-US" sz="1800" u="sng" dirty="0" smtClean="0">
                <a:hlinkClick r:id="rId5"/>
              </a:rPr>
              <a:t>/</a:t>
            </a:r>
            <a:r>
              <a:rPr lang="en-US" sz="1800" u="sng" dirty="0" smtClean="0"/>
              <a:t>)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6005242" y="3745326"/>
            <a:ext cx="5943600" cy="294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2376" y="188323"/>
            <a:ext cx="3656330" cy="307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5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39" y="188324"/>
            <a:ext cx="10800807" cy="1013460"/>
          </a:xfrm>
        </p:spPr>
        <p:txBody>
          <a:bodyPr/>
          <a:lstStyle/>
          <a:p>
            <a:r>
              <a:rPr lang="fi-FI" dirty="0" smtClean="0"/>
              <a:t>50.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aware</a:t>
            </a:r>
            <a:r>
              <a:rPr lang="fi-FI" dirty="0" smtClean="0"/>
              <a:t> </a:t>
            </a:r>
            <a:r>
              <a:rPr lang="fi-FI" dirty="0" err="1" smtClean="0"/>
              <a:t>cheat</a:t>
            </a:r>
            <a:r>
              <a:rPr lang="fi-FI" dirty="0" smtClean="0"/>
              <a:t> </a:t>
            </a:r>
            <a:r>
              <a:rPr lang="fi-FI" dirty="0" err="1" smtClean="0"/>
              <a:t>sheets</a:t>
            </a:r>
            <a:r>
              <a:rPr lang="fi-FI" dirty="0" smtClean="0"/>
              <a:t>, </a:t>
            </a:r>
            <a:r>
              <a:rPr lang="fi-FI" dirty="0" err="1" smtClean="0"/>
              <a:t>galleries</a:t>
            </a:r>
            <a:r>
              <a:rPr lang="fi-FI" dirty="0" smtClean="0"/>
              <a:t>, etc.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356210"/>
            <a:ext cx="6189618" cy="5253596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fi-FI" dirty="0" smtClean="0"/>
              <a:t>Make </a:t>
            </a:r>
            <a:r>
              <a:rPr lang="fi-FI" dirty="0" err="1" smtClean="0"/>
              <a:t>own</a:t>
            </a:r>
            <a:r>
              <a:rPr lang="fi-FI" dirty="0" smtClean="0"/>
              <a:t> </a:t>
            </a:r>
            <a:r>
              <a:rPr lang="fi-FI" dirty="0" err="1" smtClean="0"/>
              <a:t>contruction</a:t>
            </a:r>
            <a:r>
              <a:rPr lang="fi-FI" dirty="0" smtClean="0"/>
              <a:t> (</a:t>
            </a:r>
            <a:r>
              <a:rPr lang="fi-FI" dirty="0" err="1" smtClean="0"/>
              <a:t>e.g</a:t>
            </a:r>
            <a:r>
              <a:rPr lang="fi-FI" dirty="0" smtClean="0"/>
              <a:t>., </a:t>
            </a:r>
            <a:r>
              <a:rPr lang="fi-FI" dirty="0" err="1" smtClean="0"/>
              <a:t>mindmap</a:t>
            </a:r>
            <a:r>
              <a:rPr lang="fi-FI" dirty="0" smtClean="0"/>
              <a:t>, </a:t>
            </a:r>
            <a:r>
              <a:rPr lang="fi-FI" dirty="0" err="1" smtClean="0"/>
              <a:t>picture</a:t>
            </a:r>
            <a:r>
              <a:rPr lang="fi-FI" dirty="0" smtClean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table</a:t>
            </a:r>
            <a:r>
              <a:rPr lang="fi-FI" dirty="0" smtClean="0"/>
              <a:t>) </a:t>
            </a:r>
            <a:r>
              <a:rPr lang="fi-FI" dirty="0" err="1" smtClean="0"/>
              <a:t>that</a:t>
            </a:r>
            <a:r>
              <a:rPr lang="fi-FI" dirty="0" smtClean="0"/>
              <a:t> help </a:t>
            </a:r>
            <a:r>
              <a:rPr lang="fi-FI" dirty="0" err="1" smtClean="0"/>
              <a:t>you</a:t>
            </a:r>
            <a:r>
              <a:rPr lang="fi-FI" dirty="0" smtClean="0"/>
              <a:t> to </a:t>
            </a:r>
            <a:r>
              <a:rPr lang="fi-FI" dirty="0" err="1" smtClean="0"/>
              <a:t>get</a:t>
            </a:r>
            <a:r>
              <a:rPr lang="fi-FI" dirty="0" smtClean="0"/>
              <a:t> </a:t>
            </a:r>
            <a:r>
              <a:rPr lang="fi-FI" dirty="0" err="1" smtClean="0"/>
              <a:t>insights</a:t>
            </a:r>
            <a:r>
              <a:rPr lang="fi-FI" dirty="0" smtClean="0"/>
              <a:t> </a:t>
            </a:r>
            <a:r>
              <a:rPr lang="fi-FI" dirty="0" err="1" smtClean="0"/>
              <a:t>from</a:t>
            </a:r>
            <a:r>
              <a:rPr lang="fi-FI" dirty="0" smtClean="0"/>
              <a:t> data</a:t>
            </a:r>
          </a:p>
          <a:p>
            <a:r>
              <a:rPr lang="fi-FI" dirty="0" err="1" smtClean="0"/>
              <a:t>Argument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</a:t>
            </a:r>
            <a:r>
              <a:rPr lang="fi-FI" i="1" dirty="0" smtClean="0"/>
              <a:t>MOD </a:t>
            </a:r>
            <a:r>
              <a:rPr lang="fi-FI" dirty="0" smtClean="0"/>
              <a:t>(</a:t>
            </a:r>
            <a:r>
              <a:rPr lang="en-US" u="sng" dirty="0">
                <a:hlinkClick r:id="rId2"/>
              </a:rPr>
              <a:t>http://mod.rapidminer.com/#</a:t>
            </a:r>
            <a:r>
              <a:rPr lang="en-US" u="sng" dirty="0" smtClean="0">
                <a:hlinkClick r:id="rId2"/>
              </a:rPr>
              <a:t>app</a:t>
            </a:r>
            <a:r>
              <a:rPr lang="fi-FI" dirty="0" smtClean="0"/>
              <a:t>) and </a:t>
            </a:r>
            <a:r>
              <a:rPr lang="en-US" i="1" dirty="0" smtClean="0"/>
              <a:t>50</a:t>
            </a:r>
            <a:r>
              <a:rPr lang="en-US" i="1" dirty="0"/>
              <a:t>+ Data Science, Machine Learning Cheat Sheets, updated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https://www.kdnuggets.com/2016/12/data-science-machine-learning-cheat-sheets-updated.html</a:t>
            </a:r>
            <a:r>
              <a:rPr lang="en-US" dirty="0" smtClean="0"/>
              <a:t>)</a:t>
            </a:r>
          </a:p>
          <a:p>
            <a:pPr lvl="1"/>
            <a:r>
              <a:rPr lang="en-US" i="1" dirty="0"/>
              <a:t>In-depth introduction to machine learning in 15 hours of expert videos</a:t>
            </a:r>
            <a:r>
              <a:rPr lang="en-US" dirty="0"/>
              <a:t> (</a:t>
            </a:r>
            <a:r>
              <a:rPr lang="en-US" u="sng" dirty="0">
                <a:hlinkClick r:id="rId4"/>
              </a:rPr>
              <a:t>https://</a:t>
            </a:r>
            <a:r>
              <a:rPr lang="en-US" dirty="0">
                <a:hlinkClick r:id="rId4"/>
              </a:rPr>
              <a:t>www.r-bloggers.com/in-depth-introduction-to-machine-learning-in-15-hours-of-expert-videos/</a:t>
            </a:r>
            <a:r>
              <a:rPr lang="en-US" dirty="0"/>
              <a:t> ) </a:t>
            </a:r>
            <a:r>
              <a:rPr lang="en-US" dirty="0" smtClean="0"/>
              <a:t>and </a:t>
            </a:r>
            <a:r>
              <a:rPr lang="en-US" i="1" dirty="0" smtClean="0"/>
              <a:t>The </a:t>
            </a:r>
            <a:r>
              <a:rPr lang="en-US" i="1" dirty="0"/>
              <a:t>Evolution of </a:t>
            </a:r>
            <a:r>
              <a:rPr lang="en-US" i="1" dirty="0" smtClean="0"/>
              <a:t>Analytics</a:t>
            </a:r>
            <a:r>
              <a:rPr lang="en-US" dirty="0" smtClean="0"/>
              <a:t> (book in Moodle) might help you</a:t>
            </a:r>
          </a:p>
          <a:p>
            <a:r>
              <a:rPr lang="fi-FI" dirty="0" err="1" smtClean="0"/>
              <a:t>Exemplify</a:t>
            </a:r>
            <a:r>
              <a:rPr lang="fi-FI" dirty="0" smtClean="0"/>
              <a:t> </a:t>
            </a:r>
            <a:r>
              <a:rPr lang="fi-FI" dirty="0" err="1" smtClean="0"/>
              <a:t>your</a:t>
            </a:r>
            <a:r>
              <a:rPr lang="fi-FI" dirty="0" smtClean="0"/>
              <a:t> </a:t>
            </a:r>
            <a:r>
              <a:rPr lang="fi-FI" dirty="0" err="1" smtClean="0"/>
              <a:t>contruction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examples</a:t>
            </a:r>
            <a:r>
              <a:rPr lang="fi-FI" dirty="0" smtClean="0"/>
              <a:t> </a:t>
            </a:r>
            <a:r>
              <a:rPr lang="fi-FI" dirty="0" err="1" smtClean="0"/>
              <a:t>such</a:t>
            </a:r>
            <a:r>
              <a:rPr lang="fi-FI" dirty="0" smtClean="0"/>
              <a:t> as</a:t>
            </a:r>
          </a:p>
          <a:p>
            <a:pPr lvl="1"/>
            <a:r>
              <a:rPr lang="fi-FI" dirty="0" smtClean="0">
                <a:hlinkClick r:id="rId5"/>
              </a:rPr>
              <a:t>http</a:t>
            </a:r>
            <a:r>
              <a:rPr lang="fi-FI" dirty="0">
                <a:hlinkClick r:id="rId5"/>
              </a:rPr>
              <a:t>://</a:t>
            </a:r>
            <a:r>
              <a:rPr lang="fi-FI" dirty="0" smtClean="0">
                <a:hlinkClick r:id="rId5"/>
              </a:rPr>
              <a:t>community.powerbi.com/t5/Data-Stories-Gallery/bd-p/DataStoriesGallery</a:t>
            </a:r>
            <a:endParaRPr lang="fi-FI" dirty="0" smtClean="0"/>
          </a:p>
          <a:p>
            <a:pPr lvl="1"/>
            <a:r>
              <a:rPr lang="fi-FI" dirty="0" smtClean="0">
                <a:hlinkClick r:id="rId6"/>
              </a:rPr>
              <a:t>https</a:t>
            </a:r>
            <a:r>
              <a:rPr lang="fi-FI" dirty="0">
                <a:hlinkClick r:id="rId6"/>
              </a:rPr>
              <a:t>://</a:t>
            </a:r>
            <a:r>
              <a:rPr lang="fi-FI" dirty="0" smtClean="0">
                <a:hlinkClick r:id="rId6"/>
              </a:rPr>
              <a:t>gallery.cortanaintelligence.com/browse</a:t>
            </a:r>
            <a:endParaRPr lang="fi-FI" dirty="0" smtClean="0"/>
          </a:p>
          <a:p>
            <a:pPr marL="0" lvl="0" indent="0">
              <a:buNone/>
            </a:pPr>
            <a:endParaRPr lang="fi-FI" dirty="0" smtClean="0"/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871" y="1471748"/>
            <a:ext cx="5184293" cy="408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7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13" y="286748"/>
            <a:ext cx="6337042" cy="1325563"/>
          </a:xfrm>
        </p:spPr>
        <p:txBody>
          <a:bodyPr>
            <a:normAutofit fontScale="90000"/>
          </a:bodyPr>
          <a:lstStyle/>
          <a:p>
            <a:r>
              <a:rPr lang="fi-FI" dirty="0"/>
              <a:t>5</a:t>
            </a:r>
            <a:r>
              <a:rPr lang="fi-FI" dirty="0" smtClean="0"/>
              <a:t>. </a:t>
            </a:r>
            <a:r>
              <a:rPr lang="fi-FI" dirty="0" err="1" smtClean="0"/>
              <a:t>Learn</a:t>
            </a:r>
            <a:r>
              <a:rPr lang="fi-FI" dirty="0" smtClean="0"/>
              <a:t> dataset </a:t>
            </a:r>
            <a:r>
              <a:rPr lang="fi-FI" dirty="0" err="1" smtClean="0"/>
              <a:t>modifications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Excel </a:t>
            </a:r>
            <a:r>
              <a:rPr lang="fi-FI" dirty="0" err="1" smtClean="0"/>
              <a:t>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6313" y="1788976"/>
            <a:ext cx="5921829" cy="4124506"/>
          </a:xfrm>
        </p:spPr>
        <p:txBody>
          <a:bodyPr>
            <a:normAutofit/>
          </a:bodyPr>
          <a:lstStyle/>
          <a:p>
            <a:r>
              <a:rPr lang="en-US" dirty="0" smtClean="0"/>
              <a:t>Fields (i.e., columns) do not have names. Therefore, rename 15 columns (i.e., attributes) by using the </a:t>
            </a:r>
            <a:r>
              <a:rPr lang="fi-FI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Adult</a:t>
            </a:r>
            <a:r>
              <a:rPr lang="fi-FI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 Set</a:t>
            </a:r>
            <a:r>
              <a:rPr lang="fi-FI" dirty="0" smtClean="0"/>
              <a:t> </a:t>
            </a:r>
            <a:r>
              <a:rPr lang="en-US" dirty="0" smtClean="0"/>
              <a:t>attribute information (</a:t>
            </a:r>
            <a:r>
              <a:rPr lang="en-US" dirty="0" smtClean="0">
                <a:hlinkClick r:id="rId2"/>
              </a:rPr>
              <a:t>http://archive.ics.uci.edu/ml/datasets/Adult</a:t>
            </a:r>
            <a:r>
              <a:rPr lang="en-US" dirty="0" smtClean="0"/>
              <a:t>)</a:t>
            </a:r>
          </a:p>
          <a:p>
            <a:r>
              <a:rPr lang="fi-FI" dirty="0" err="1"/>
              <a:t>S</a:t>
            </a:r>
            <a:r>
              <a:rPr lang="fi-FI" dirty="0" err="1" smtClean="0"/>
              <a:t>ave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modified</a:t>
            </a:r>
            <a:r>
              <a:rPr lang="fi-FI" dirty="0" smtClean="0"/>
              <a:t> </a:t>
            </a:r>
            <a:r>
              <a:rPr lang="fi-FI" dirty="0" err="1" smtClean="0"/>
              <a:t>file</a:t>
            </a:r>
            <a:r>
              <a:rPr lang="fi-FI" dirty="0" smtClean="0"/>
              <a:t> (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fi-FI" dirty="0" smtClean="0"/>
              <a:t> =&gt;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As)</a:t>
            </a:r>
            <a:r>
              <a:rPr lang="fi-FI" dirty="0" smtClean="0"/>
              <a:t> </a:t>
            </a:r>
            <a:r>
              <a:rPr lang="fi-FI" dirty="0" err="1" smtClean="0"/>
              <a:t>using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name</a:t>
            </a:r>
            <a:r>
              <a:rPr lang="fi-FI" dirty="0" smtClean="0"/>
              <a:t> </a:t>
            </a:r>
            <a:r>
              <a:rPr lang="fi-FI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predicted-incomes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01244" y="3396343"/>
            <a:ext cx="5181600" cy="33592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5" y="6011771"/>
            <a:ext cx="2000250" cy="5429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94082" y="233862"/>
            <a:ext cx="4567582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i-FI" sz="2800" dirty="0" err="1" smtClean="0"/>
              <a:t>When</a:t>
            </a:r>
            <a:r>
              <a:rPr lang="fi-FI" sz="2800" dirty="0" smtClean="0"/>
              <a:t> a dataset is </a:t>
            </a:r>
            <a:r>
              <a:rPr lang="fi-FI" sz="2800" dirty="0" err="1" smtClean="0"/>
              <a:t>modified</a:t>
            </a:r>
            <a:r>
              <a:rPr lang="fi-FI" sz="2800" dirty="0" smtClean="0"/>
              <a:t>, </a:t>
            </a:r>
            <a:r>
              <a:rPr lang="fi-FI" sz="2800" dirty="0" err="1" smtClean="0"/>
              <a:t>then</a:t>
            </a:r>
            <a:r>
              <a:rPr lang="fi-FI" sz="2800" dirty="0" smtClean="0"/>
              <a:t> </a:t>
            </a:r>
            <a:r>
              <a:rPr lang="fi-FI" sz="2800" dirty="0" err="1" smtClean="0"/>
              <a:t>all</a:t>
            </a:r>
            <a:r>
              <a:rPr lang="fi-FI" sz="2800" dirty="0" smtClean="0"/>
              <a:t> </a:t>
            </a:r>
            <a:r>
              <a:rPr lang="fi-FI" sz="2800" dirty="0" err="1" smtClean="0"/>
              <a:t>modifications</a:t>
            </a:r>
            <a:r>
              <a:rPr lang="fi-FI" sz="2800" dirty="0" smtClean="0"/>
              <a:t> </a:t>
            </a:r>
            <a:r>
              <a:rPr lang="fi-FI" sz="2800" dirty="0" err="1" smtClean="0"/>
              <a:t>shall</a:t>
            </a:r>
            <a:r>
              <a:rPr lang="fi-FI" sz="2800" dirty="0" smtClean="0"/>
              <a:t> </a:t>
            </a:r>
            <a:r>
              <a:rPr lang="fi-FI" sz="2800" dirty="0" err="1" smtClean="0"/>
              <a:t>be</a:t>
            </a:r>
            <a:r>
              <a:rPr lang="fi-FI" sz="2800" dirty="0" smtClean="0"/>
              <a:t> </a:t>
            </a:r>
            <a:r>
              <a:rPr lang="fi-FI" sz="2800" dirty="0" err="1" smtClean="0"/>
              <a:t>documented</a:t>
            </a:r>
            <a:r>
              <a:rPr lang="fi-FI" sz="2800" dirty="0" smtClean="0"/>
              <a:t> </a:t>
            </a:r>
            <a:r>
              <a:rPr lang="fi-FI" sz="2800" dirty="0" err="1" smtClean="0"/>
              <a:t>by</a:t>
            </a:r>
            <a:r>
              <a:rPr lang="fi-FI" sz="2800" dirty="0" smtClean="0"/>
              <a:t> </a:t>
            </a:r>
            <a:r>
              <a:rPr lang="fi-FI" sz="2800" dirty="0" err="1" smtClean="0"/>
              <a:t>applied</a:t>
            </a:r>
            <a:r>
              <a:rPr lang="fi-FI" sz="2800" dirty="0" smtClean="0"/>
              <a:t> </a:t>
            </a:r>
            <a:r>
              <a:rPr lang="fi-FI" sz="2800" dirty="0" err="1" smtClean="0"/>
              <a:t>steps</a:t>
            </a:r>
            <a:r>
              <a:rPr lang="fi-FI" sz="2800" dirty="0" smtClean="0"/>
              <a:t>.</a:t>
            </a:r>
          </a:p>
          <a:p>
            <a:endParaRPr lang="fi-FI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379" y="1653850"/>
            <a:ext cx="30194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7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646" y="234497"/>
            <a:ext cx="6333307" cy="1325563"/>
          </a:xfrm>
        </p:spPr>
        <p:txBody>
          <a:bodyPr/>
          <a:lstStyle/>
          <a:p>
            <a:r>
              <a:rPr lang="fi-FI" dirty="0"/>
              <a:t>6</a:t>
            </a:r>
            <a:r>
              <a:rPr lang="fi-FI" dirty="0" smtClean="0"/>
              <a:t>. </a:t>
            </a:r>
            <a:r>
              <a:rPr lang="fi-FI" dirty="0" err="1" smtClean="0"/>
              <a:t>Learn</a:t>
            </a:r>
            <a:r>
              <a:rPr lang="fi-FI" dirty="0" smtClean="0"/>
              <a:t> pivot </a:t>
            </a:r>
            <a:r>
              <a:rPr lang="fi-FI" dirty="0" err="1" smtClean="0"/>
              <a:t>tables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Excel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846" y="1704344"/>
            <a:ext cx="5190308" cy="4772883"/>
          </a:xfrm>
        </p:spPr>
        <p:txBody>
          <a:bodyPr>
            <a:normAutofit fontScale="70000" lnSpcReduction="20000"/>
          </a:bodyPr>
          <a:lstStyle/>
          <a:p>
            <a:r>
              <a:rPr lang="fi-FI" dirty="0" err="1" smtClean="0"/>
              <a:t>Use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predicted-incomes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/>
              <a:t>dataset</a:t>
            </a:r>
            <a:endParaRPr lang="fi-FI" dirty="0" smtClean="0"/>
          </a:p>
          <a:p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fi-FI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pivot </a:t>
            </a:r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fi-FI" dirty="0" smtClean="0"/>
              <a:t>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fi-FI" dirty="0" smtClean="0"/>
              <a:t> =&gt;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PivotTable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smtClean="0"/>
              <a:t>=&gt;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PivotTable</a:t>
            </a:r>
            <a:endParaRPr lang="fi-F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dirty="0" smtClean="0">
                <a:cs typeface="Courier New" panose="02070309020205020404" pitchFamily="49" charset="0"/>
              </a:rPr>
              <a:t>Cross-</a:t>
            </a:r>
            <a:r>
              <a:rPr lang="fi-FI" dirty="0" err="1" smtClean="0">
                <a:cs typeface="Courier New" panose="02070309020205020404" pitchFamily="49" charset="0"/>
              </a:rPr>
              <a:t>tabulate</a:t>
            </a:r>
            <a:r>
              <a:rPr lang="fi-FI" dirty="0" smtClean="0">
                <a:cs typeface="Courier New" panose="02070309020205020404" pitchFamily="49" charset="0"/>
              </a:rPr>
              <a:t> </a:t>
            </a:r>
            <a:r>
              <a:rPr lang="fi-FI" dirty="0" err="1" smtClean="0">
                <a:cs typeface="Courier New" panose="02070309020205020404" pitchFamily="49" charset="0"/>
              </a:rPr>
              <a:t>fields</a:t>
            </a:r>
            <a:r>
              <a:rPr lang="fi-FI" dirty="0" smtClean="0">
                <a:cs typeface="Courier New" panose="02070309020205020404" pitchFamily="49" charset="0"/>
              </a:rPr>
              <a:t> (i.e., </a:t>
            </a:r>
            <a:r>
              <a:rPr lang="fi-FI" dirty="0" err="1" smtClean="0">
                <a:cs typeface="Courier New" panose="02070309020205020404" pitchFamily="49" charset="0"/>
              </a:rPr>
              <a:t>attributes</a:t>
            </a:r>
            <a:r>
              <a:rPr lang="fi-FI" dirty="0" smtClean="0">
                <a:cs typeface="Courier New" panose="02070309020205020404" pitchFamily="49" charset="0"/>
              </a:rPr>
              <a:t>) </a:t>
            </a:r>
            <a:r>
              <a:rPr lang="fi-FI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lang="fi-FI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-status</a:t>
            </a:r>
            <a:r>
              <a:rPr lang="fi-FI" dirty="0" smtClean="0">
                <a:cs typeface="Courier New" panose="02070309020205020404" pitchFamily="49" charset="0"/>
              </a:rPr>
              <a:t> and </a:t>
            </a:r>
            <a:r>
              <a:rPr lang="fi-FI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predicted-income</a:t>
            </a:r>
            <a:endParaRPr lang="fi-FI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Observe that 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predicted-income</a:t>
            </a:r>
            <a:r>
              <a:rPr lang="en-US" dirty="0" smtClean="0"/>
              <a:t> has to be selected twice, i.e., for labeling the columns and for summarizing the cross-tabulated fields</a:t>
            </a:r>
          </a:p>
          <a:p>
            <a:r>
              <a:rPr lang="fi-FI" dirty="0" err="1" smtClean="0"/>
              <a:t>Modify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pivot </a:t>
            </a:r>
            <a:r>
              <a:rPr lang="fi-FI" dirty="0" err="1" smtClean="0"/>
              <a:t>table</a:t>
            </a:r>
            <a:r>
              <a:rPr lang="fi-FI" dirty="0" smtClean="0"/>
              <a:t> to </a:t>
            </a:r>
            <a:r>
              <a:rPr lang="fi-FI" dirty="0" err="1" smtClean="0"/>
              <a:t>answer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question</a:t>
            </a:r>
            <a:r>
              <a:rPr lang="fi-FI" dirty="0" smtClean="0"/>
              <a:t> ”</a:t>
            </a:r>
            <a:r>
              <a:rPr lang="fi-FI" dirty="0" err="1" smtClean="0"/>
              <a:t>What</a:t>
            </a:r>
            <a:r>
              <a:rPr lang="fi-FI" dirty="0" smtClean="0"/>
              <a:t> is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marital</a:t>
            </a:r>
            <a:r>
              <a:rPr lang="fi-FI" dirty="0" smtClean="0"/>
              <a:t> status of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biggest</a:t>
            </a:r>
            <a:r>
              <a:rPr lang="fi-FI" dirty="0" smtClean="0"/>
              <a:t> </a:t>
            </a:r>
            <a:r>
              <a:rPr lang="fi-FI" dirty="0" err="1" smtClean="0"/>
              <a:t>group</a:t>
            </a:r>
            <a:r>
              <a:rPr lang="fi-FI" dirty="0" smtClean="0"/>
              <a:t> of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predicted</a:t>
            </a:r>
            <a:r>
              <a:rPr lang="fi-FI" dirty="0" smtClean="0"/>
              <a:t> </a:t>
            </a:r>
            <a:r>
              <a:rPr lang="fi-FI" dirty="0" err="1" smtClean="0"/>
              <a:t>incomes</a:t>
            </a:r>
            <a:r>
              <a:rPr lang="fi-FI" dirty="0" smtClean="0"/>
              <a:t>?”</a:t>
            </a:r>
          </a:p>
          <a:p>
            <a:pPr lvl="1"/>
            <a:r>
              <a:rPr lang="fi-FI" dirty="0" err="1" smtClean="0"/>
              <a:t>Answer</a:t>
            </a:r>
            <a:r>
              <a:rPr lang="fi-FI" dirty="0" smtClean="0"/>
              <a:t> </a:t>
            </a:r>
            <a:r>
              <a:rPr lang="fi-FI" dirty="0" err="1" smtClean="0"/>
              <a:t>by</a:t>
            </a:r>
            <a:r>
              <a:rPr lang="fi-FI" dirty="0" smtClean="0"/>
              <a:t> % of Grand </a:t>
            </a:r>
            <a:r>
              <a:rPr lang="fi-FI" dirty="0" err="1" smtClean="0"/>
              <a:t>total</a:t>
            </a:r>
            <a:r>
              <a:rPr lang="fi-FI" dirty="0" smtClean="0"/>
              <a:t> (i.e., 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% of Grand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fi-FI" dirty="0" smtClean="0"/>
              <a:t>)</a:t>
            </a:r>
          </a:p>
          <a:p>
            <a:r>
              <a:rPr lang="fi-FI" dirty="0" err="1" smtClean="0"/>
              <a:t>Study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recommended</a:t>
            </a:r>
            <a:r>
              <a:rPr lang="fi-FI" dirty="0" smtClean="0"/>
              <a:t> pivot </a:t>
            </a:r>
            <a:r>
              <a:rPr lang="fi-FI" dirty="0" err="1" smtClean="0"/>
              <a:t>tables</a:t>
            </a:r>
            <a:r>
              <a:rPr lang="fi-FI" dirty="0" smtClean="0"/>
              <a:t> (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fi-FI" dirty="0" smtClean="0"/>
              <a:t> =&gt;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Recommended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PivotTables</a:t>
            </a:r>
            <a:r>
              <a:rPr lang="fi-FI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948" y="4251063"/>
            <a:ext cx="5029200" cy="25241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52754" y="90213"/>
            <a:ext cx="5669280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i-FI" sz="2800" dirty="0" err="1" smtClean="0"/>
              <a:t>When</a:t>
            </a:r>
            <a:r>
              <a:rPr lang="fi-FI" sz="2800" dirty="0" smtClean="0"/>
              <a:t> </a:t>
            </a:r>
            <a:r>
              <a:rPr lang="fi-FI" sz="2800" dirty="0" err="1" smtClean="0"/>
              <a:t>you</a:t>
            </a:r>
            <a:r>
              <a:rPr lang="fi-FI" sz="2800" dirty="0" smtClean="0"/>
              <a:t> </a:t>
            </a:r>
            <a:r>
              <a:rPr lang="fi-FI" sz="2800" dirty="0" err="1" smtClean="0"/>
              <a:t>use</a:t>
            </a:r>
            <a:r>
              <a:rPr lang="fi-FI" sz="2800" dirty="0" smtClean="0"/>
              <a:t> </a:t>
            </a:r>
            <a:r>
              <a:rPr lang="fi-FI" sz="2800" dirty="0" err="1" smtClean="0"/>
              <a:t>Microsoft’s</a:t>
            </a:r>
            <a:r>
              <a:rPr lang="fi-FI" sz="2800" dirty="0" smtClean="0"/>
              <a:t> </a:t>
            </a:r>
            <a:r>
              <a:rPr lang="fi-FI" sz="2800" dirty="0" err="1" smtClean="0"/>
              <a:t>tools</a:t>
            </a:r>
            <a:r>
              <a:rPr lang="fi-FI" sz="2800" dirty="0" smtClean="0"/>
              <a:t>, </a:t>
            </a:r>
            <a:r>
              <a:rPr lang="fi-FI" sz="2800" dirty="0" err="1" smtClean="0"/>
              <a:t>then</a:t>
            </a:r>
            <a:r>
              <a:rPr lang="fi-FI" sz="2800" dirty="0" smtClean="0"/>
              <a:t> </a:t>
            </a:r>
            <a:r>
              <a:rPr lang="fi-FI" sz="2800" dirty="0" err="1" smtClean="0"/>
              <a:t>usually</a:t>
            </a:r>
            <a:r>
              <a:rPr lang="fi-FI" sz="2800" dirty="0" smtClean="0"/>
              <a:t> </a:t>
            </a:r>
            <a:r>
              <a:rPr lang="fi-FI" sz="2800" dirty="0" err="1" smtClean="0"/>
              <a:t>tree</a:t>
            </a:r>
            <a:r>
              <a:rPr lang="fi-FI" sz="2800" dirty="0" smtClean="0"/>
              <a:t> </a:t>
            </a:r>
            <a:r>
              <a:rPr lang="fi-FI" sz="2800" dirty="0" err="1" smtClean="0"/>
              <a:t>dots</a:t>
            </a:r>
            <a:r>
              <a:rPr lang="fi-FI" sz="2800" dirty="0" smtClean="0"/>
              <a:t> (. . .) </a:t>
            </a:r>
            <a:r>
              <a:rPr lang="fi-FI" sz="2800" dirty="0" err="1" smtClean="0"/>
              <a:t>or</a:t>
            </a:r>
            <a:r>
              <a:rPr lang="fi-FI" sz="2800" dirty="0" smtClean="0"/>
              <a:t> </a:t>
            </a:r>
            <a:r>
              <a:rPr lang="en-US" sz="2800" dirty="0"/>
              <a:t>a black triangle with a tip </a:t>
            </a:r>
            <a:r>
              <a:rPr lang="en-US" sz="2800" dirty="0" smtClean="0"/>
              <a:t>down offer more options</a:t>
            </a:r>
            <a:r>
              <a:rPr lang="fi-FI" sz="2800" dirty="0" smtClean="0"/>
              <a:t> </a:t>
            </a:r>
            <a:endParaRPr 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773" y="1710882"/>
            <a:ext cx="2069500" cy="2540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393" y="2276339"/>
            <a:ext cx="17145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977" y="254444"/>
            <a:ext cx="6442166" cy="1325563"/>
          </a:xfrm>
        </p:spPr>
        <p:txBody>
          <a:bodyPr/>
          <a:lstStyle/>
          <a:p>
            <a:r>
              <a:rPr lang="fi-FI" dirty="0"/>
              <a:t>7</a:t>
            </a:r>
            <a:r>
              <a:rPr lang="fi-FI" dirty="0" smtClean="0"/>
              <a:t>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slicing</a:t>
            </a:r>
            <a:r>
              <a:rPr lang="fi-FI" dirty="0" smtClean="0"/>
              <a:t> and </a:t>
            </a:r>
            <a:r>
              <a:rPr lang="fi-FI" dirty="0" err="1" smtClean="0"/>
              <a:t>dicing</a:t>
            </a:r>
            <a:r>
              <a:rPr lang="fi-FI" dirty="0" smtClean="0"/>
              <a:t>  </a:t>
            </a:r>
            <a:r>
              <a:rPr lang="fi-FI" dirty="0" err="1" smtClean="0"/>
              <a:t>within</a:t>
            </a:r>
            <a:r>
              <a:rPr lang="fi-FI" dirty="0" smtClean="0"/>
              <a:t> Excel </a:t>
            </a:r>
            <a:r>
              <a:rPr lang="fi-FI" dirty="0" err="1" smtClean="0"/>
              <a:t>PowerPivot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6977" y="1747614"/>
            <a:ext cx="5763644" cy="2899738"/>
          </a:xfrm>
        </p:spPr>
        <p:txBody>
          <a:bodyPr>
            <a:normAutofit fontScale="77500" lnSpcReduction="20000"/>
          </a:bodyPr>
          <a:lstStyle/>
          <a:p>
            <a:r>
              <a:rPr lang="fi-FI" sz="2400" dirty="0" smtClean="0"/>
              <a:t>Set COM </a:t>
            </a:r>
            <a:r>
              <a:rPr lang="fi-FI" sz="2400" dirty="0" err="1" smtClean="0"/>
              <a:t>Add-ins</a:t>
            </a:r>
            <a:r>
              <a:rPr lang="fi-FI" sz="2400" dirty="0" smtClean="0"/>
              <a:t> (</a:t>
            </a:r>
            <a:r>
              <a:rPr lang="fi-FI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fi-FI" sz="2400" dirty="0" smtClean="0"/>
              <a:t> =&gt; </a:t>
            </a:r>
            <a:r>
              <a:rPr lang="fi-FI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 smtClean="0"/>
              <a:t>=&gt; </a:t>
            </a:r>
            <a:r>
              <a:rPr lang="fi-FI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Add-ins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 smtClean="0"/>
              <a:t>=&gt; </a:t>
            </a:r>
            <a:r>
              <a:rPr lang="fi-FI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Manage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i-FI" sz="2400" dirty="0" err="1" smtClean="0"/>
              <a:t>Add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predicted-incomes</a:t>
            </a:r>
            <a:r>
              <a:rPr lang="fi-FI" sz="2400" dirty="0" smtClean="0"/>
              <a:t> dataset to </a:t>
            </a:r>
            <a:r>
              <a:rPr lang="fi-FI" sz="2400" dirty="0" err="1" smtClean="0"/>
              <a:t>the</a:t>
            </a:r>
            <a:r>
              <a:rPr lang="fi-FI" sz="2400" dirty="0" smtClean="0"/>
              <a:t> in-</a:t>
            </a:r>
            <a:r>
              <a:rPr lang="fi-FI" sz="2400" dirty="0" err="1" smtClean="0"/>
              <a:t>memory</a:t>
            </a:r>
            <a:r>
              <a:rPr lang="fi-FI" sz="2400" dirty="0" smtClean="0"/>
              <a:t> data </a:t>
            </a:r>
            <a:r>
              <a:rPr lang="fi-FI" sz="2400" dirty="0" err="1" smtClean="0"/>
              <a:t>model</a:t>
            </a:r>
            <a:r>
              <a:rPr lang="fi-FI" sz="2400" dirty="0" smtClean="0"/>
              <a:t> (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Power Pivot</a:t>
            </a:r>
            <a:r>
              <a:rPr lang="fi-FI" sz="2400" dirty="0" smtClean="0"/>
              <a:t> =&gt; </a:t>
            </a:r>
            <a:r>
              <a:rPr lang="fi-FI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 Data </a:t>
            </a:r>
            <a:r>
              <a:rPr lang="fi-FI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fi-FI" sz="2400" dirty="0" smtClean="0"/>
              <a:t>)</a:t>
            </a:r>
          </a:p>
          <a:p>
            <a:r>
              <a:rPr lang="fi-FI" sz="2400" dirty="0" smtClean="0"/>
              <a:t>Make a </a:t>
            </a:r>
            <a:r>
              <a:rPr lang="fi-FI" sz="2400" dirty="0" err="1" smtClean="0"/>
              <a:t>chart</a:t>
            </a:r>
            <a:r>
              <a:rPr lang="fi-FI" sz="2400" dirty="0" smtClean="0"/>
              <a:t> and </a:t>
            </a:r>
            <a:r>
              <a:rPr lang="fi-FI" sz="2400" dirty="0" err="1" smtClean="0"/>
              <a:t>table</a:t>
            </a:r>
            <a:r>
              <a:rPr lang="fi-FI" sz="2400" dirty="0" smtClean="0"/>
              <a:t> (</a:t>
            </a:r>
            <a:r>
              <a:rPr lang="fi-FI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PivotTable</a:t>
            </a:r>
            <a:r>
              <a:rPr lang="fi-FI" sz="2400" dirty="0" smtClean="0"/>
              <a:t> =&gt; 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Chart and </a:t>
            </a:r>
            <a:r>
              <a:rPr lang="fi-FI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fi-FI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Horizontal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i-FI" sz="2400" dirty="0" smtClean="0"/>
              <a:t>)</a:t>
            </a:r>
          </a:p>
          <a:p>
            <a:r>
              <a:rPr lang="en-US" sz="2400" dirty="0" smtClean="0"/>
              <a:t>Cross-tabulate fields (i.e., attributes) </a:t>
            </a:r>
            <a:r>
              <a:rPr lang="en-US" sz="2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marital-status</a:t>
            </a:r>
            <a:r>
              <a:rPr lang="en-US" sz="2400" dirty="0" smtClean="0"/>
              <a:t> and </a:t>
            </a:r>
            <a:r>
              <a:rPr lang="en-US" sz="2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predicted-income</a:t>
            </a:r>
          </a:p>
          <a:p>
            <a:r>
              <a:rPr lang="fi-FI" sz="2400" dirty="0" smtClean="0"/>
              <a:t>Make </a:t>
            </a:r>
            <a:r>
              <a:rPr lang="fi-FI" sz="2400" dirty="0" err="1" smtClean="0"/>
              <a:t>chart</a:t>
            </a:r>
            <a:r>
              <a:rPr lang="fi-FI" sz="2400" dirty="0" smtClean="0"/>
              <a:t> in </a:t>
            </a:r>
            <a:r>
              <a:rPr lang="fi-FI" sz="2400" dirty="0" err="1" smtClean="0"/>
              <a:t>where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legend</a:t>
            </a:r>
            <a:r>
              <a:rPr lang="fi-FI" sz="2400" dirty="0" smtClean="0"/>
              <a:t> is </a:t>
            </a:r>
            <a:r>
              <a:rPr lang="fi-FI" sz="24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predicted-income</a:t>
            </a:r>
            <a:r>
              <a:rPr lang="fi-FI" sz="2400" dirty="0" smtClean="0"/>
              <a:t> and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axis</a:t>
            </a:r>
            <a:r>
              <a:rPr lang="fi-FI" sz="2400" dirty="0" smtClean="0"/>
              <a:t> is </a:t>
            </a:r>
            <a:r>
              <a:rPr lang="fi-FI" sz="24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lang="fi-FI" sz="2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-status</a:t>
            </a:r>
          </a:p>
          <a:p>
            <a:endParaRPr lang="fi-FI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663" y="5235275"/>
            <a:ext cx="4897697" cy="15075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77" y="5797098"/>
            <a:ext cx="2220686" cy="6544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671" y="5626555"/>
            <a:ext cx="4498528" cy="9955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55042" y="276192"/>
            <a:ext cx="4567582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i-FI" sz="2800" dirty="0" err="1" smtClean="0"/>
              <a:t>You</a:t>
            </a:r>
            <a:r>
              <a:rPr lang="fi-FI" sz="2800" dirty="0" smtClean="0"/>
              <a:t> </a:t>
            </a:r>
            <a:r>
              <a:rPr lang="fi-FI" sz="2800" dirty="0" err="1" smtClean="0"/>
              <a:t>can</a:t>
            </a:r>
            <a:r>
              <a:rPr lang="fi-FI" sz="2800" dirty="0" smtClean="0"/>
              <a:t> </a:t>
            </a:r>
            <a:r>
              <a:rPr lang="fi-FI" sz="2800" dirty="0" err="1" smtClean="0"/>
              <a:t>use</a:t>
            </a:r>
            <a:r>
              <a:rPr lang="fi-FI" sz="2800" dirty="0" smtClean="0"/>
              <a:t> </a:t>
            </a:r>
            <a:r>
              <a:rPr lang="fi-FI" sz="2800" dirty="0" err="1" smtClean="0"/>
              <a:t>the</a:t>
            </a:r>
            <a:r>
              <a:rPr lang="fi-FI" sz="2800" dirty="0" smtClean="0"/>
              <a:t> </a:t>
            </a:r>
            <a:r>
              <a:rPr lang="fi-FI" sz="2800" dirty="0" err="1" smtClean="0"/>
              <a:t>same</a:t>
            </a:r>
            <a:r>
              <a:rPr lang="fi-FI" sz="2800" dirty="0" smtClean="0"/>
              <a:t> </a:t>
            </a:r>
            <a:r>
              <a:rPr lang="fi-FI" sz="2800" dirty="0" err="1" smtClean="0"/>
              <a:t>field</a:t>
            </a:r>
            <a:r>
              <a:rPr lang="fi-FI" sz="2800" dirty="0" smtClean="0"/>
              <a:t> </a:t>
            </a:r>
            <a:r>
              <a:rPr lang="fi-FI" sz="2800" dirty="0" err="1" smtClean="0"/>
              <a:t>many</a:t>
            </a:r>
            <a:r>
              <a:rPr lang="fi-FI" sz="2800" dirty="0" smtClean="0"/>
              <a:t> </a:t>
            </a:r>
            <a:r>
              <a:rPr lang="fi-FI" sz="2800" dirty="0" err="1" smtClean="0"/>
              <a:t>times</a:t>
            </a:r>
            <a:r>
              <a:rPr lang="fi-FI" sz="2800" dirty="0" smtClean="0"/>
              <a:t>, For </a:t>
            </a:r>
            <a:r>
              <a:rPr lang="fi-FI" sz="2800" dirty="0" err="1" smtClean="0"/>
              <a:t>example</a:t>
            </a:r>
            <a:r>
              <a:rPr lang="fi-FI" sz="2800" dirty="0" smtClean="0"/>
              <a:t>, for </a:t>
            </a:r>
            <a:r>
              <a:rPr lang="fi-FI" sz="2800" dirty="0" err="1" smtClean="0"/>
              <a:t>legend</a:t>
            </a:r>
            <a:r>
              <a:rPr lang="fi-FI" sz="2800" dirty="0" smtClean="0"/>
              <a:t>/</a:t>
            </a:r>
            <a:r>
              <a:rPr lang="fi-FI" sz="2800" dirty="0" err="1" smtClean="0"/>
              <a:t>columns</a:t>
            </a:r>
            <a:r>
              <a:rPr lang="fi-FI" sz="2800" dirty="0" smtClean="0"/>
              <a:t> and for </a:t>
            </a:r>
            <a:r>
              <a:rPr lang="fi-FI" sz="2800" dirty="0" err="1" smtClean="0"/>
              <a:t>values</a:t>
            </a:r>
            <a:r>
              <a:rPr lang="fi-FI" sz="2800" dirty="0" smtClean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671" y="2399869"/>
            <a:ext cx="2973300" cy="197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3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6176554" cy="1325563"/>
          </a:xfrm>
        </p:spPr>
        <p:txBody>
          <a:bodyPr>
            <a:normAutofit/>
          </a:bodyPr>
          <a:lstStyle/>
          <a:p>
            <a:r>
              <a:rPr lang="fi-FI" sz="4000" dirty="0"/>
              <a:t>8</a:t>
            </a:r>
            <a:r>
              <a:rPr lang="fi-FI" sz="4000" dirty="0" smtClean="0"/>
              <a:t>. </a:t>
            </a:r>
            <a:r>
              <a:rPr lang="fi-FI" sz="4000" dirty="0" err="1" smtClean="0"/>
              <a:t>Learn</a:t>
            </a:r>
            <a:r>
              <a:rPr lang="fi-FI" sz="4000" dirty="0" smtClean="0"/>
              <a:t> </a:t>
            </a:r>
            <a:r>
              <a:rPr lang="fi-FI" sz="4000" dirty="0" err="1" smtClean="0"/>
              <a:t>matrix</a:t>
            </a:r>
            <a:r>
              <a:rPr lang="fi-FI" sz="4000" dirty="0" smtClean="0"/>
              <a:t> </a:t>
            </a:r>
            <a:r>
              <a:rPr lang="fi-FI" sz="4000" dirty="0" err="1" smtClean="0"/>
              <a:t>within</a:t>
            </a:r>
            <a:r>
              <a:rPr lang="fi-FI" sz="4000" dirty="0" smtClean="0"/>
              <a:t> Power BI Desktop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5386" y="1513886"/>
            <a:ext cx="5788327" cy="1889260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/>
              <a:t>Review the video </a:t>
            </a:r>
            <a:r>
              <a:rPr lang="en-US" sz="2000" i="1" dirty="0"/>
              <a:t>Why Pivot Tables?</a:t>
            </a:r>
            <a:r>
              <a:rPr lang="en-US" sz="2000" dirty="0"/>
              <a:t> 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exceljet.net/plc/why-pivot-tables</a:t>
            </a:r>
            <a:r>
              <a:rPr lang="en-US" sz="2000" dirty="0" smtClean="0"/>
              <a:t>)</a:t>
            </a:r>
          </a:p>
          <a:p>
            <a:r>
              <a:rPr lang="fi-FI" sz="2000" dirty="0" err="1"/>
              <a:t>Practice</a:t>
            </a:r>
            <a:r>
              <a:rPr lang="fi-FI" sz="2000" dirty="0"/>
              <a:t> to </a:t>
            </a:r>
            <a:r>
              <a:rPr lang="fi-FI" sz="2000" dirty="0" err="1"/>
              <a:t>edit</a:t>
            </a:r>
            <a:r>
              <a:rPr lang="fi-FI" sz="2000" dirty="0"/>
              <a:t> </a:t>
            </a:r>
            <a:r>
              <a:rPr lang="fi-FI" sz="2000" dirty="0" err="1"/>
              <a:t>queries</a:t>
            </a:r>
            <a:r>
              <a:rPr lang="fi-FI" sz="2000" dirty="0"/>
              <a:t> and </a:t>
            </a:r>
            <a:r>
              <a:rPr lang="fi-FI" sz="2000" dirty="0" smtClean="0"/>
              <a:t>import </a:t>
            </a:r>
            <a:r>
              <a:rPr lang="fi-FI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predicted-incomes</a:t>
            </a:r>
            <a:r>
              <a:rPr lang="fi-FI" sz="2000" dirty="0" smtClean="0"/>
              <a:t> (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fi-FI" sz="2000" dirty="0" smtClean="0"/>
              <a:t> =&gt;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Excel)</a:t>
            </a:r>
          </a:p>
          <a:p>
            <a:r>
              <a:rPr lang="fi-FI" sz="2000" dirty="0" smtClean="0"/>
              <a:t>Select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fi-FI" sz="2000" dirty="0" smtClean="0"/>
              <a:t> </a:t>
            </a:r>
            <a:r>
              <a:rPr lang="fi-FI" sz="2000" dirty="0" err="1" smtClean="0"/>
              <a:t>visualization</a:t>
            </a:r>
            <a:r>
              <a:rPr lang="fi-FI" sz="2000" dirty="0" smtClean="0"/>
              <a:t> (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000" dirty="0" smtClean="0"/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fi-FI" sz="2000" dirty="0" smtClean="0"/>
              <a:t>)</a:t>
            </a:r>
          </a:p>
          <a:p>
            <a:r>
              <a:rPr lang="en-US" sz="2000" dirty="0" smtClean="0"/>
              <a:t>Cross-tabulate fields (i.e., attributes) 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marital-status</a:t>
            </a:r>
            <a:r>
              <a:rPr lang="en-US" sz="2000" dirty="0" smtClean="0"/>
              <a:t> and 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predicted-income</a:t>
            </a:r>
          </a:p>
          <a:p>
            <a:endParaRPr lang="fi-FI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33" y="3342186"/>
            <a:ext cx="4535982" cy="3367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260" y="3403146"/>
            <a:ext cx="4943475" cy="14668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48994" y="325461"/>
            <a:ext cx="5458503" cy="267765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i-FI" sz="2800" dirty="0" err="1" smtClean="0"/>
              <a:t>The</a:t>
            </a:r>
            <a:r>
              <a:rPr lang="fi-FI" sz="2800" dirty="0" smtClean="0"/>
              <a:t> video </a:t>
            </a:r>
            <a:r>
              <a:rPr lang="fi-FI" sz="2800" dirty="0" err="1" smtClean="0"/>
              <a:t>offers</a:t>
            </a:r>
            <a:r>
              <a:rPr lang="fi-FI" sz="2800" dirty="0" smtClean="0"/>
              <a:t> </a:t>
            </a:r>
            <a:r>
              <a:rPr lang="fi-FI" sz="2800" dirty="0" err="1" smtClean="0"/>
              <a:t>several</a:t>
            </a:r>
            <a:r>
              <a:rPr lang="fi-FI" sz="2800" dirty="0" smtClean="0"/>
              <a:t> </a:t>
            </a:r>
            <a:r>
              <a:rPr lang="fi-FI" sz="2800" dirty="0" err="1" smtClean="0"/>
              <a:t>examples</a:t>
            </a:r>
            <a:r>
              <a:rPr lang="fi-FI" sz="2800" dirty="0" smtClean="0"/>
              <a:t> and it </a:t>
            </a:r>
            <a:r>
              <a:rPr lang="fi-FI" sz="2800" dirty="0" err="1" smtClean="0"/>
              <a:t>illustrate</a:t>
            </a:r>
            <a:r>
              <a:rPr lang="fi-FI" sz="2800" dirty="0" smtClean="0"/>
              <a:t> </a:t>
            </a:r>
            <a:r>
              <a:rPr lang="fi-FI" sz="2800" dirty="0" err="1" smtClean="0"/>
              <a:t>the</a:t>
            </a:r>
            <a:r>
              <a:rPr lang="fi-FI" sz="2800" dirty="0" smtClean="0"/>
              <a:t> </a:t>
            </a:r>
            <a:r>
              <a:rPr lang="fi-FI" sz="2800" dirty="0" err="1" smtClean="0"/>
              <a:t>power</a:t>
            </a:r>
            <a:r>
              <a:rPr lang="fi-FI" sz="2800" dirty="0" smtClean="0"/>
              <a:t> of pivot </a:t>
            </a:r>
            <a:r>
              <a:rPr lang="fi-FI" sz="2800" dirty="0" err="1" smtClean="0"/>
              <a:t>tables</a:t>
            </a:r>
            <a:r>
              <a:rPr lang="fi-FI" sz="2800" dirty="0" smtClean="0"/>
              <a:t> </a:t>
            </a:r>
            <a:r>
              <a:rPr lang="fi-FI" sz="2800" dirty="0" err="1" smtClean="0"/>
              <a:t>by</a:t>
            </a:r>
            <a:r>
              <a:rPr lang="fi-FI" sz="2800" dirty="0" smtClean="0"/>
              <a:t> </a:t>
            </a:r>
            <a:r>
              <a:rPr lang="fi-FI" sz="2800" dirty="0" err="1" smtClean="0"/>
              <a:t>calculating</a:t>
            </a:r>
            <a:r>
              <a:rPr lang="fi-FI" sz="2800" dirty="0" smtClean="0"/>
              <a:t> and </a:t>
            </a:r>
            <a:r>
              <a:rPr lang="fi-FI" sz="2800" dirty="0" err="1" smtClean="0"/>
              <a:t>comparing</a:t>
            </a:r>
            <a:r>
              <a:rPr lang="fi-FI" sz="2800" dirty="0" smtClean="0"/>
              <a:t> </a:t>
            </a:r>
            <a:r>
              <a:rPr lang="fi-FI" sz="2800" dirty="0" err="1" smtClean="0"/>
              <a:t>clicks</a:t>
            </a:r>
            <a:r>
              <a:rPr lang="fi-FI" sz="2800" dirty="0" smtClean="0"/>
              <a:t>, </a:t>
            </a:r>
            <a:r>
              <a:rPr lang="fi-FI" sz="2800" dirty="0" err="1" smtClean="0"/>
              <a:t>shortcuts</a:t>
            </a:r>
            <a:r>
              <a:rPr lang="fi-FI" sz="2800" dirty="0" smtClean="0"/>
              <a:t> and </a:t>
            </a:r>
            <a:r>
              <a:rPr lang="fi-FI" sz="2800" dirty="0" err="1" smtClean="0"/>
              <a:t>formulas</a:t>
            </a:r>
            <a:r>
              <a:rPr lang="fi-FI" sz="2800" dirty="0" smtClean="0"/>
              <a:t> </a:t>
            </a:r>
            <a:r>
              <a:rPr lang="fi-FI" sz="2800" dirty="0" err="1" smtClean="0"/>
              <a:t>within</a:t>
            </a:r>
            <a:r>
              <a:rPr lang="fi-FI" sz="2800" dirty="0" smtClean="0"/>
              <a:t> </a:t>
            </a:r>
            <a:r>
              <a:rPr lang="fi-FI" sz="2800" dirty="0" err="1" smtClean="0"/>
              <a:t>manually</a:t>
            </a:r>
            <a:r>
              <a:rPr lang="fi-FI" sz="2800" dirty="0" smtClean="0"/>
              <a:t> made </a:t>
            </a:r>
            <a:r>
              <a:rPr lang="fi-FI" sz="2800" dirty="0" err="1" smtClean="0"/>
              <a:t>tables</a:t>
            </a:r>
            <a:r>
              <a:rPr lang="fi-FI" sz="2800" dirty="0" smtClean="0"/>
              <a:t> and pivot </a:t>
            </a:r>
            <a:r>
              <a:rPr lang="fi-FI" sz="2800" dirty="0" err="1" smtClean="0"/>
              <a:t>ones</a:t>
            </a:r>
            <a:r>
              <a:rPr lang="fi-FI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728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12654</TotalTime>
  <Words>4296</Words>
  <Application>Microsoft Office PowerPoint</Application>
  <PresentationFormat>Widescreen</PresentationFormat>
  <Paragraphs>407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Courier New</vt:lpstr>
      <vt:lpstr>Times New Roman</vt:lpstr>
      <vt:lpstr>Office Theme</vt:lpstr>
      <vt:lpstr>Insights from data</vt:lpstr>
      <vt:lpstr>1. Learn to use quick analysis and quick insights</vt:lpstr>
      <vt:lpstr>2. Learn to use bars</vt:lpstr>
      <vt:lpstr>3. Learn charateristics of data sets</vt:lpstr>
      <vt:lpstr>4. Learn import datasets within Excel queries</vt:lpstr>
      <vt:lpstr>5. Learn dataset modifications within Excel queries</vt:lpstr>
      <vt:lpstr>6. Learn pivot tables within Excel </vt:lpstr>
      <vt:lpstr>7. Learn slicing and dicing  within Excel PowerPivot</vt:lpstr>
      <vt:lpstr>8. Learn matrix within Power BI Desktop</vt:lpstr>
      <vt:lpstr>9. Learn aggregations within Power BI Desktop</vt:lpstr>
      <vt:lpstr>”A signal is not a thing but a relationship” – when we want to understand data then we have to research categories and measures that are associated within the categories. </vt:lpstr>
      <vt:lpstr>10. Learn modeling within Power BI Desktop</vt:lpstr>
      <vt:lpstr>11. Learn narratives within Power BI Desktop </vt:lpstr>
      <vt:lpstr>12. Learn to validate narratives </vt:lpstr>
      <vt:lpstr>13. Learn to create conditional columns within Power BI Desktop</vt:lpstr>
      <vt:lpstr>14. Learn micro charts within Power BI Desktop</vt:lpstr>
      <vt:lpstr>15. Learn to prepare datasets within Power BI Desktop</vt:lpstr>
      <vt:lpstr>16. Learn to append tables within Power BI Desktop</vt:lpstr>
      <vt:lpstr>17. Learn to make data model within Power BI Desktop</vt:lpstr>
      <vt:lpstr>18. Learn to apply data model within Power BI Desktop</vt:lpstr>
      <vt:lpstr>19. Learn to find answers within filters in Power BI</vt:lpstr>
      <vt:lpstr>20. Learn to read data models</vt:lpstr>
      <vt:lpstr>21. Learn R within R visualisations within Power BI  </vt:lpstr>
      <vt:lpstr>22. Learn correlations</vt:lpstr>
      <vt:lpstr>23. Learn decision tree classifier</vt:lpstr>
      <vt:lpstr>24. Learn accuracy and other metrics</vt:lpstr>
      <vt:lpstr>25. Learn to validate decision tree classifier by filters</vt:lpstr>
      <vt:lpstr>26. Learn clustering</vt:lpstr>
      <vt:lpstr>27. Explain clustering</vt:lpstr>
      <vt:lpstr>28. Learn associations</vt:lpstr>
      <vt:lpstr>29. Learn to forecast seasonality, trend and reminder (i.e., noise)</vt:lpstr>
      <vt:lpstr>30. Learn time series forecasting</vt:lpstr>
      <vt:lpstr>31. Learn ARIMA forecasting</vt:lpstr>
      <vt:lpstr>32. Learn ARIMA forecasting</vt:lpstr>
      <vt:lpstr>33. Learn scatter (XY) plot and spline chart</vt:lpstr>
      <vt:lpstr>34. Be aware NLP and learn word cloud</vt:lpstr>
      <vt:lpstr>35. Learn to compare accuracies of the classifiers (neural network and decision tree)</vt:lpstr>
      <vt:lpstr>36. From trees to networks – be aware</vt:lpstr>
      <vt:lpstr>37. Learn regression within Excel</vt:lpstr>
      <vt:lpstr>38. Learn optimization with Excel Solver</vt:lpstr>
      <vt:lpstr>39. Datasets</vt:lpstr>
      <vt:lpstr>40. Be aware IBM Watson analytics</vt:lpstr>
      <vt:lpstr>41. Learn to leverage up-to-date data</vt:lpstr>
      <vt:lpstr>42. Be aware the cognitive services for tones and traits, as well as, for images, videos and others</vt:lpstr>
      <vt:lpstr>43. Learn to use the cognitive service API</vt:lpstr>
      <vt:lpstr>44. Learn to test APIs</vt:lpstr>
      <vt:lpstr>45. Be aware AI</vt:lpstr>
      <vt:lpstr>46. Be aware Business Intelligence and Analytics Platforms </vt:lpstr>
      <vt:lpstr>47. Be aware Data Science Platforms </vt:lpstr>
      <vt:lpstr>48. Be aware enterprise data platforms and open science platforms </vt:lpstr>
      <vt:lpstr>49. Be aware deep learning models and open AI tools/toolkits</vt:lpstr>
      <vt:lpstr>50. Be aware cheat sheets, galleries, etc.</vt:lpstr>
    </vt:vector>
  </TitlesOfParts>
  <Company>University of Eastern Finland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data to insights</dc:title>
  <dc:creator>Virpi Hotti</dc:creator>
  <cp:lastModifiedBy>Virpi Hotti</cp:lastModifiedBy>
  <cp:revision>334</cp:revision>
  <cp:lastPrinted>2017-10-25T14:02:42Z</cp:lastPrinted>
  <dcterms:created xsi:type="dcterms:W3CDTF">2017-10-07T07:37:05Z</dcterms:created>
  <dcterms:modified xsi:type="dcterms:W3CDTF">2017-11-13T22:35:20Z</dcterms:modified>
</cp:coreProperties>
</file>